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embeddings/oleObject1.bin" ContentType="application/vnd.openxmlformats-officedocument.oleObject"/>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embeddings/Microsoft_Equation1.bin" ContentType="application/vnd.openxmlformats-officedocument.oleObject"/>
  <Override PartName="/ppt/embeddings/Microsoft_Equation2.bin" ContentType="application/vnd.openxmlformats-officedocument.oleObject"/>
  <Override PartName="/ppt/embeddings/Microsoft_Equation3.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2"/>
  </p:notesMasterIdLst>
  <p:sldIdLst>
    <p:sldId id="256" r:id="rId2"/>
    <p:sldId id="257" r:id="rId3"/>
    <p:sldId id="259" r:id="rId4"/>
    <p:sldId id="289" r:id="rId5"/>
    <p:sldId id="260" r:id="rId6"/>
    <p:sldId id="291" r:id="rId7"/>
    <p:sldId id="292" r:id="rId8"/>
    <p:sldId id="272" r:id="rId9"/>
    <p:sldId id="273" r:id="rId10"/>
    <p:sldId id="274" r:id="rId11"/>
    <p:sldId id="275" r:id="rId12"/>
    <p:sldId id="276" r:id="rId13"/>
    <p:sldId id="287" r:id="rId14"/>
    <p:sldId id="280" r:id="rId15"/>
    <p:sldId id="301" r:id="rId16"/>
    <p:sldId id="286" r:id="rId17"/>
    <p:sldId id="300" r:id="rId18"/>
    <p:sldId id="293" r:id="rId19"/>
    <p:sldId id="294" r:id="rId20"/>
    <p:sldId id="295" r:id="rId21"/>
    <p:sldId id="296" r:id="rId22"/>
    <p:sldId id="297" r:id="rId23"/>
    <p:sldId id="298" r:id="rId24"/>
    <p:sldId id="299" r:id="rId25"/>
    <p:sldId id="303" r:id="rId26"/>
    <p:sldId id="304" r:id="rId27"/>
    <p:sldId id="305" r:id="rId28"/>
    <p:sldId id="306" r:id="rId29"/>
    <p:sldId id="307" r:id="rId30"/>
    <p:sldId id="308" r:id="rId31"/>
    <p:sldId id="309" r:id="rId32"/>
    <p:sldId id="310" r:id="rId33"/>
    <p:sldId id="311" r:id="rId34"/>
    <p:sldId id="312" r:id="rId35"/>
    <p:sldId id="313" r:id="rId36"/>
    <p:sldId id="314" r:id="rId37"/>
    <p:sldId id="315" r:id="rId38"/>
    <p:sldId id="316" r:id="rId39"/>
    <p:sldId id="317" r:id="rId40"/>
    <p:sldId id="318" r:id="rId41"/>
    <p:sldId id="319" r:id="rId42"/>
    <p:sldId id="320" r:id="rId43"/>
    <p:sldId id="321" r:id="rId44"/>
    <p:sldId id="322" r:id="rId45"/>
    <p:sldId id="323" r:id="rId46"/>
    <p:sldId id="324" r:id="rId47"/>
    <p:sldId id="325" r:id="rId48"/>
    <p:sldId id="326" r:id="rId49"/>
    <p:sldId id="327" r:id="rId50"/>
    <p:sldId id="328" r:id="rId51"/>
    <p:sldId id="329" r:id="rId52"/>
    <p:sldId id="330" r:id="rId53"/>
    <p:sldId id="331" r:id="rId54"/>
    <p:sldId id="332" r:id="rId55"/>
    <p:sldId id="333" r:id="rId56"/>
    <p:sldId id="334" r:id="rId57"/>
    <p:sldId id="335" r:id="rId58"/>
    <p:sldId id="336" r:id="rId59"/>
    <p:sldId id="337" r:id="rId60"/>
    <p:sldId id="302"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6D42301-AFCA-DC4C-BDE7-C5118842FD84}">
          <p14:sldIdLst>
            <p14:sldId id="256"/>
            <p14:sldId id="257"/>
            <p14:sldId id="259"/>
            <p14:sldId id="289"/>
            <p14:sldId id="260"/>
            <p14:sldId id="291"/>
            <p14:sldId id="292"/>
            <p14:sldId id="272"/>
            <p14:sldId id="273"/>
            <p14:sldId id="274"/>
            <p14:sldId id="275"/>
            <p14:sldId id="276"/>
            <p14:sldId id="287"/>
            <p14:sldId id="280"/>
            <p14:sldId id="301"/>
            <p14:sldId id="286"/>
            <p14:sldId id="300"/>
            <p14:sldId id="293"/>
            <p14:sldId id="294"/>
            <p14:sldId id="295"/>
            <p14:sldId id="296"/>
            <p14:sldId id="297"/>
            <p14:sldId id="298"/>
            <p14:sldId id="299"/>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0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029" autoAdjust="0"/>
  </p:normalViewPr>
  <p:slideViewPr>
    <p:cSldViewPr snapToGrid="0" snapToObjects="1">
      <p:cViewPr varScale="1">
        <p:scale>
          <a:sx n="102" d="100"/>
          <a:sy n="102" d="100"/>
        </p:scale>
        <p:origin x="-1000"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interSettings" Target="printerSettings/printerSettings1.bin"/><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2.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21.png>
</file>

<file path=ppt/media/image22.jpeg>
</file>

<file path=ppt/media/image25.png>
</file>

<file path=ppt/media/image26.jpeg>
</file>

<file path=ppt/media/image27.jpeg>
</file>

<file path=ppt/media/image28.jpeg>
</file>

<file path=ppt/media/image3.png>
</file>

<file path=ppt/media/image30.jpeg>
</file>

<file path=ppt/media/image31.jpeg>
</file>

<file path=ppt/media/image33.jpeg>
</file>

<file path=ppt/media/image34.jpeg>
</file>

<file path=ppt/media/image35.jpeg>
</file>

<file path=ppt/media/image36.jpeg>
</file>

<file path=ppt/media/image37.jpeg>
</file>

<file path=ppt/media/image38.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BC9B66-B10E-AE42-AFCB-A9A881D7A1AF}" type="datetimeFigureOut">
              <a:rPr lang="en-US" smtClean="0"/>
              <a:t>9/15/17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226190-0A3D-D147-9365-45844F7CE6A6}" type="slidenum">
              <a:rPr lang="en-US" smtClean="0"/>
              <a:t>‹#›</a:t>
            </a:fld>
            <a:endParaRPr lang="en-US"/>
          </a:p>
        </p:txBody>
      </p:sp>
    </p:spTree>
    <p:extLst>
      <p:ext uri="{BB962C8B-B14F-4D97-AF65-F5344CB8AC3E}">
        <p14:creationId xmlns:p14="http://schemas.microsoft.com/office/powerpoint/2010/main" val="29508247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Different patterns of bone </a:t>
            </a:r>
            <a:r>
              <a:rPr lang="en-US" dirty="0" err="1" smtClean="0"/>
              <a:t>resorption</a:t>
            </a:r>
            <a:r>
              <a:rPr lang="en-US" dirty="0" smtClean="0"/>
              <a:t> and formation.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May repair and adapt or go into aggressive bone destruction.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Including pain, limited jaw movement, grinding, clicking, and deviation on opening. </a:t>
            </a:r>
            <a:endParaRPr lang="en-US" dirty="0" smtClean="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2</a:t>
            </a:fld>
            <a:endParaRPr lang="en-US"/>
          </a:p>
        </p:txBody>
      </p:sp>
    </p:spTree>
    <p:extLst>
      <p:ext uri="{BB962C8B-B14F-4D97-AF65-F5344CB8AC3E}">
        <p14:creationId xmlns:p14="http://schemas.microsoft.com/office/powerpoint/2010/main" val="1117702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orofacial</a:t>
            </a:r>
            <a:r>
              <a:rPr lang="en-US" dirty="0" smtClean="0"/>
              <a:t> pain specialist is familiar with the different presentations of osteoarthritis and can coordinate the different specialties necessary to manage the problem. </a:t>
            </a:r>
          </a:p>
          <a:p>
            <a:r>
              <a:rPr lang="en-US" dirty="0" smtClean="0"/>
              <a:t>Diverse specialties of rheumatology, </a:t>
            </a:r>
            <a:r>
              <a:rPr lang="en-US" dirty="0" err="1" smtClean="0"/>
              <a:t>orofacial</a:t>
            </a:r>
            <a:r>
              <a:rPr lang="en-US" dirty="0" smtClean="0"/>
              <a:t> pain, physical therapy, and psychology </a:t>
            </a:r>
          </a:p>
          <a:p>
            <a:r>
              <a:rPr lang="en-US" dirty="0" smtClean="0"/>
              <a:t>With the advent of new scientific and clinical knowledge, we are entering a new era of increased awareness, improved care, and improved quality of life for people afflicted with OA.</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3</a:t>
            </a:fld>
            <a:endParaRPr lang="en-US"/>
          </a:p>
        </p:txBody>
      </p:sp>
    </p:spTree>
    <p:extLst>
      <p:ext uri="{BB962C8B-B14F-4D97-AF65-F5344CB8AC3E}">
        <p14:creationId xmlns:p14="http://schemas.microsoft.com/office/powerpoint/2010/main" val="2716713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biomarkers chosen were known to be associated with bone repair and degradation, inflammation or nociception, common processes seen in OA. Preprocessing steps for these samples were completed at the School of Dentistry and then shipped to </a:t>
            </a:r>
            <a:r>
              <a:rPr lang="en-US" sz="1200" kern="1200" dirty="0" err="1" smtClean="0">
                <a:solidFill>
                  <a:schemeClr val="tx1"/>
                </a:solidFill>
                <a:effectLst/>
                <a:latin typeface="+mn-lt"/>
                <a:ea typeface="+mn-ea"/>
                <a:cs typeface="+mn-cs"/>
              </a:rPr>
              <a:t>RayBiotech</a:t>
            </a:r>
            <a:r>
              <a:rPr lang="en-US" sz="1200" kern="1200" dirty="0" smtClean="0">
                <a:solidFill>
                  <a:schemeClr val="tx1"/>
                </a:solidFill>
                <a:effectLst/>
                <a:latin typeface="+mn-lt"/>
                <a:ea typeface="+mn-ea"/>
                <a:cs typeface="+mn-cs"/>
              </a:rPr>
              <a:t> for analysis. All samples were evaluated in duplicate for level of proteins 6ckine, ANG, BDNF, CXCL16, ENA-78, GM-CSF, </a:t>
            </a:r>
            <a:r>
              <a:rPr lang="en-US" sz="1200" kern="1200" dirty="0" err="1" smtClean="0">
                <a:solidFill>
                  <a:schemeClr val="tx1"/>
                </a:solidFill>
                <a:effectLst/>
                <a:latin typeface="+mn-lt"/>
                <a:ea typeface="+mn-ea"/>
                <a:cs typeface="+mn-cs"/>
              </a:rPr>
              <a:t>IFNγ</a:t>
            </a:r>
            <a:r>
              <a:rPr lang="en-US" sz="1200" kern="1200" dirty="0" smtClean="0">
                <a:solidFill>
                  <a:schemeClr val="tx1"/>
                </a:solidFill>
                <a:effectLst/>
                <a:latin typeface="+mn-lt"/>
                <a:ea typeface="+mn-ea"/>
                <a:cs typeface="+mn-cs"/>
              </a:rPr>
              <a:t>, IL-1α, IL-6, MMP-3, MMP-7, PAI-1, TGFβ1, TIMP-1, TNFα, VE-Cadherin and VEGF.</a:t>
            </a:r>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4</a:t>
            </a:fld>
            <a:endParaRPr lang="en-US"/>
          </a:p>
        </p:txBody>
      </p:sp>
    </p:spTree>
    <p:extLst>
      <p:ext uri="{BB962C8B-B14F-4D97-AF65-F5344CB8AC3E}">
        <p14:creationId xmlns:p14="http://schemas.microsoft.com/office/powerpoint/2010/main" val="2053867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Given the complexity of such heterogeneous conditions and current clinical, biological and imaging data in arthritis of the </a:t>
            </a:r>
            <a:r>
              <a:rPr lang="en-US" dirty="0" err="1" smtClean="0"/>
              <a:t>temporomandibular</a:t>
            </a:r>
            <a:r>
              <a:rPr lang="en-US" dirty="0" smtClean="0"/>
              <a:t> joint, there is a compelling need for more efficient software tools to facilitate these analyses.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Recent studies have demonstrated the difficulties to replicate scientific findings and/or</a:t>
            </a:r>
            <a:r>
              <a:rPr lang="en-US" baseline="0" dirty="0" smtClean="0"/>
              <a:t> </a:t>
            </a:r>
            <a:r>
              <a:rPr lang="en-US" dirty="0" smtClean="0"/>
              <a:t>experiments published in past.1</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To answer this challenge, we developed Shape Variation Analyzer (SVA) using a neural network to classify morphological variations using 3D models of the mandibular condyle. </a:t>
            </a:r>
          </a:p>
          <a:p>
            <a:r>
              <a:rPr lang="en-US" dirty="0" smtClean="0"/>
              <a:t>The effects seen in the replicated experiments were smaller than</a:t>
            </a:r>
            <a:r>
              <a:rPr lang="en-US" baseline="0" dirty="0" smtClean="0"/>
              <a:t> </a:t>
            </a:r>
            <a:r>
              <a:rPr lang="en-US" dirty="0" smtClean="0"/>
              <a:t>previously reported. Some of the explanations for these findings include the complexity of the</a:t>
            </a:r>
            <a:r>
              <a:rPr lang="en-US" baseline="0" dirty="0" smtClean="0"/>
              <a:t> </a:t>
            </a:r>
            <a:r>
              <a:rPr lang="en-US" dirty="0" smtClean="0"/>
              <a:t>experimental design and the pressure on researches to report positive findings. </a:t>
            </a:r>
          </a:p>
          <a:p>
            <a:r>
              <a:rPr lang="en-US" dirty="0" smtClean="0"/>
              <a:t>The International</a:t>
            </a:r>
            <a:r>
              <a:rPr lang="en-US" baseline="0" dirty="0" smtClean="0"/>
              <a:t> </a:t>
            </a:r>
            <a:r>
              <a:rPr lang="en-US" dirty="0" smtClean="0"/>
              <a:t>Committee of Medical Journal Editors (ICMJE) suggests that every study considered for</a:t>
            </a:r>
            <a:r>
              <a:rPr lang="en-US" baseline="0" dirty="0" smtClean="0"/>
              <a:t> </a:t>
            </a:r>
            <a:r>
              <a:rPr lang="en-US" dirty="0" smtClean="0"/>
              <a:t>publication must submit a plan to share the de-identified patient data no later than 6 months after</a:t>
            </a:r>
            <a:r>
              <a:rPr lang="en-US" baseline="0" dirty="0" smtClean="0"/>
              <a:t> </a:t>
            </a:r>
            <a:r>
              <a:rPr lang="en-US" dirty="0" smtClean="0"/>
              <a:t>publication. </a:t>
            </a:r>
          </a:p>
          <a:p>
            <a:r>
              <a:rPr lang="en-US" dirty="0" smtClean="0"/>
              <a:t>There is a growing demand to enhance the management of clinical data, facilitate data</a:t>
            </a:r>
            <a:r>
              <a:rPr lang="en-US" baseline="0" dirty="0" smtClean="0"/>
              <a:t> </a:t>
            </a:r>
            <a:r>
              <a:rPr lang="en-US" dirty="0" smtClean="0"/>
              <a:t>sharing across institutions and also to keep track of the data from previous experiments.</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5</a:t>
            </a:fld>
            <a:endParaRPr lang="en-US"/>
          </a:p>
        </p:txBody>
      </p:sp>
    </p:spTree>
    <p:extLst>
      <p:ext uri="{BB962C8B-B14F-4D97-AF65-F5344CB8AC3E}">
        <p14:creationId xmlns:p14="http://schemas.microsoft.com/office/powerpoint/2010/main" val="155795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Representation state transfer.</a:t>
            </a:r>
            <a:r>
              <a:rPr lang="en-US" baseline="0" dirty="0" smtClean="0"/>
              <a:t> REST'S decoupled architecture, and lighter weight communications between producer and consumer, make REST a popular building style for cloud-based APIs, </a:t>
            </a:r>
          </a:p>
          <a:p>
            <a:r>
              <a:rPr lang="en-US" baseline="0" dirty="0" smtClean="0"/>
              <a:t>Server side application does not need to hold a user session. </a:t>
            </a:r>
          </a:p>
          <a:p>
            <a:r>
              <a:rPr lang="en-US" dirty="0" smtClean="0"/>
              <a:t>Focus on rare diseases</a:t>
            </a:r>
          </a:p>
          <a:p>
            <a:r>
              <a:rPr lang="en-US" dirty="0" smtClean="0"/>
              <a:t>Management of clinical data, </a:t>
            </a:r>
          </a:p>
          <a:p>
            <a:r>
              <a:rPr lang="en-US" dirty="0" smtClean="0"/>
              <a:t>facilitate data sharing across institutions </a:t>
            </a:r>
          </a:p>
          <a:p>
            <a:r>
              <a:rPr lang="en-US" dirty="0" smtClean="0"/>
              <a:t>Keep track of the data from previous experiments. </a:t>
            </a:r>
          </a:p>
          <a:p>
            <a:r>
              <a:rPr lang="en-US" smtClean="0"/>
              <a:t>The ultimate goal is to assure the reproducibility of experiments in the future. </a:t>
            </a:r>
            <a:endParaRPr lang="en-US" dirty="0"/>
          </a:p>
        </p:txBody>
      </p:sp>
      <p:sp>
        <p:nvSpPr>
          <p:cNvPr id="4" name="Slide Number Placeholder 3"/>
          <p:cNvSpPr>
            <a:spLocks noGrp="1"/>
          </p:cNvSpPr>
          <p:nvPr>
            <p:ph type="sldNum" sz="quarter" idx="10"/>
          </p:nvPr>
        </p:nvSpPr>
        <p:spPr/>
        <p:txBody>
          <a:bodyPr/>
          <a:lstStyle/>
          <a:p>
            <a:fld id="{07423A64-160D-CC4C-AD45-13A6A94EFFD4}" type="slidenum">
              <a:rPr lang="en-US" smtClean="0"/>
              <a:t>6</a:t>
            </a:fld>
            <a:endParaRPr lang="en-US"/>
          </a:p>
        </p:txBody>
      </p:sp>
    </p:spTree>
    <p:extLst>
      <p:ext uri="{BB962C8B-B14F-4D97-AF65-F5344CB8AC3E}">
        <p14:creationId xmlns:p14="http://schemas.microsoft.com/office/powerpoint/2010/main" val="3133970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 is a continuous</a:t>
            </a:r>
            <a:r>
              <a:rPr lang="en-US" baseline="0" dirty="0" smtClean="0"/>
              <a:t> mapping functions of correspondences that map surfaces in a common reference space. </a:t>
            </a:r>
            <a:endParaRPr lang="en-US" dirty="0" smtClean="0"/>
          </a:p>
          <a:p>
            <a:r>
              <a:rPr lang="en-US" dirty="0" smtClean="0"/>
              <a:t>X(</a:t>
            </a:r>
            <a:r>
              <a:rPr lang="en-US" dirty="0" err="1" smtClean="0"/>
              <a:t>M_i</a:t>
            </a:r>
            <a:r>
              <a:rPr lang="en-US" dirty="0" smtClean="0"/>
              <a:t>)</a:t>
            </a:r>
            <a:r>
              <a:rPr lang="en-US" baseline="0" dirty="0" smtClean="0"/>
              <a:t> is a vector of corresponding points of subject j deformed by </a:t>
            </a:r>
            <a:r>
              <a:rPr lang="en-US" baseline="0" dirty="0" err="1" smtClean="0"/>
              <a:t>M_i</a:t>
            </a:r>
            <a:endParaRPr lang="en-US" baseline="0" dirty="0" smtClean="0"/>
          </a:p>
          <a:p>
            <a:r>
              <a:rPr lang="en-US" baseline="0" dirty="0" smtClean="0"/>
              <a:t>The landmarks are use to constrain the optimization and only those have full correspondence across all cortical surfaces. </a:t>
            </a:r>
          </a:p>
          <a:p>
            <a:r>
              <a:rPr lang="en-US" baseline="0" dirty="0" smtClean="0"/>
              <a:t>Is assumed that x(</a:t>
            </a:r>
            <a:r>
              <a:rPr lang="en-US" baseline="0" dirty="0" err="1" smtClean="0"/>
              <a:t>M_j</a:t>
            </a:r>
            <a:r>
              <a:rPr lang="en-US" baseline="0" dirty="0" smtClean="0"/>
              <a:t>) are instances of X drawn from a probability density function p(X). </a:t>
            </a:r>
          </a:p>
          <a:p>
            <a:r>
              <a:rPr lang="en-US" baseline="0" dirty="0" smtClean="0"/>
              <a:t>The amount of information in the random sampling is given by the entropy function</a:t>
            </a:r>
          </a:p>
          <a:p>
            <a:r>
              <a:rPr lang="en-US" baseline="0" dirty="0" smtClean="0"/>
              <a:t>For the density estimation, We assume a multivariate Gaussian distribution with covariance Sigma and therefore, the entropy is obtained by H</a:t>
            </a:r>
          </a:p>
          <a:p>
            <a:r>
              <a:rPr lang="en-US" baseline="0" dirty="0" smtClean="0"/>
              <a:t>Lambda are the eigenvalues of Sigma</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11</a:t>
            </a:fld>
            <a:endParaRPr lang="en-US"/>
          </a:p>
        </p:txBody>
      </p:sp>
    </p:spTree>
    <p:extLst>
      <p:ext uri="{BB962C8B-B14F-4D97-AF65-F5344CB8AC3E}">
        <p14:creationId xmlns:p14="http://schemas.microsoft.com/office/powerpoint/2010/main" val="858206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sz="1200" b="1" dirty="0" smtClean="0">
                <a:solidFill>
                  <a:srgbClr val="FF0000"/>
                </a:solidFill>
              </a:rPr>
              <a:t>All the variables are highly correlated with each other !</a:t>
            </a:r>
          </a:p>
          <a:p>
            <a:pPr eaLnBrk="1" hangingPunct="1"/>
            <a:r>
              <a:rPr lang="en-US" sz="1200" b="1" dirty="0" smtClean="0">
                <a:solidFill>
                  <a:srgbClr val="FF0000"/>
                </a:solidFill>
              </a:rPr>
              <a:t>     </a:t>
            </a:r>
            <a:r>
              <a:rPr lang="en-US" sz="1200" b="1" dirty="0" smtClean="0">
                <a:solidFill>
                  <a:srgbClr val="0070C0"/>
                </a:solidFill>
              </a:rPr>
              <a:t>Here we only </a:t>
            </a:r>
            <a:r>
              <a:rPr lang="en-US" sz="1200" b="1" dirty="0" err="1" smtClean="0">
                <a:solidFill>
                  <a:srgbClr val="0070C0"/>
                </a:solidFill>
              </a:rPr>
              <a:t>inlcude</a:t>
            </a:r>
            <a:r>
              <a:rPr lang="en-US" sz="1200" b="1" dirty="0" smtClean="0">
                <a:solidFill>
                  <a:srgbClr val="0070C0"/>
                </a:solidFill>
              </a:rPr>
              <a:t> the first covariate into the model</a:t>
            </a:r>
          </a:p>
          <a:p>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20</a:t>
            </a:fld>
            <a:endParaRPr lang="en-US"/>
          </a:p>
        </p:txBody>
      </p:sp>
    </p:spTree>
    <p:extLst>
      <p:ext uri="{BB962C8B-B14F-4D97-AF65-F5344CB8AC3E}">
        <p14:creationId xmlns:p14="http://schemas.microsoft.com/office/powerpoint/2010/main" val="2365920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 Use partial least squares to describe the </a:t>
            </a:r>
            <a:r>
              <a:rPr lang="en-US" dirty="0" err="1" smtClean="0"/>
              <a:t>corr</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26</a:t>
            </a:fld>
            <a:endParaRPr lang="en-US"/>
          </a:p>
        </p:txBody>
      </p:sp>
    </p:spTree>
    <p:extLst>
      <p:ext uri="{BB962C8B-B14F-4D97-AF65-F5344CB8AC3E}">
        <p14:creationId xmlns:p14="http://schemas.microsoft.com/office/powerpoint/2010/main" val="14589283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VE-cadherin is a classical cadherin from the cadherin superfamily and the gene is located in a six-cadherin cluster in a region on the long arm of chromosome 16 that is involved in loss of </a:t>
            </a:r>
            <a:r>
              <a:rPr lang="en-US" dirty="0" err="1" smtClean="0"/>
              <a:t>heterozygosity</a:t>
            </a:r>
            <a:r>
              <a:rPr lang="en-US" dirty="0" smtClean="0"/>
              <a:t> events in breast and prostate cancer. The encoded protein is a calcium-dependent cell–cell adhesion glycoprotein composed of five extracellular cadherin repeats, a </a:t>
            </a:r>
            <a:r>
              <a:rPr lang="en-US" dirty="0" err="1" smtClean="0"/>
              <a:t>transmembrane</a:t>
            </a:r>
            <a:r>
              <a:rPr lang="en-US" dirty="0" smtClean="0"/>
              <a:t> region and a highly conserved cytoplasmic tail. Functioning as a classic cadherin by imparting to cells the ability to adhere in a </a:t>
            </a:r>
            <a:r>
              <a:rPr lang="en-US" dirty="0" err="1" smtClean="0"/>
              <a:t>homophilic</a:t>
            </a:r>
            <a:r>
              <a:rPr lang="en-US" dirty="0" smtClean="0"/>
              <a:t> manner, the protein may play an important role in endothelial cell biology through control of the cohesion and organization of the intercellular junctions</a:t>
            </a:r>
          </a:p>
          <a:p>
            <a:endParaRPr lang="en-US" dirty="0" smtClean="0"/>
          </a:p>
          <a:p>
            <a:endParaRPr lang="en-US" dirty="0" smtClean="0"/>
          </a:p>
          <a:p>
            <a:r>
              <a:rPr lang="en-US" dirty="0" smtClean="0"/>
              <a:t>Check</a:t>
            </a:r>
            <a:r>
              <a:rPr lang="en-US" baseline="0" dirty="0" smtClean="0"/>
              <a:t> for scale of variables </a:t>
            </a:r>
            <a:r>
              <a:rPr lang="en-US" baseline="0" dirty="0" err="1" smtClean="0"/>
              <a:t>vECad</a:t>
            </a:r>
            <a:endParaRPr lang="en-US" dirty="0"/>
          </a:p>
        </p:txBody>
      </p:sp>
      <p:sp>
        <p:nvSpPr>
          <p:cNvPr id="4" name="Slide Number Placeholder 3"/>
          <p:cNvSpPr>
            <a:spLocks noGrp="1"/>
          </p:cNvSpPr>
          <p:nvPr>
            <p:ph type="sldNum" sz="quarter" idx="10"/>
          </p:nvPr>
        </p:nvSpPr>
        <p:spPr/>
        <p:txBody>
          <a:bodyPr/>
          <a:lstStyle/>
          <a:p>
            <a:fld id="{0B226190-0A3D-D147-9365-45844F7CE6A6}" type="slidenum">
              <a:rPr lang="en-US" smtClean="0"/>
              <a:t>27</a:t>
            </a:fld>
            <a:endParaRPr lang="en-US"/>
          </a:p>
        </p:txBody>
      </p:sp>
    </p:spTree>
    <p:extLst>
      <p:ext uri="{BB962C8B-B14F-4D97-AF65-F5344CB8AC3E}">
        <p14:creationId xmlns:p14="http://schemas.microsoft.com/office/powerpoint/2010/main" val="364360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6DF856-1794-7445-8A7D-42EEA2EBB47F}" type="datetimeFigureOut">
              <a:rPr lang="en-US" smtClean="0"/>
              <a:t>9/15/17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2544767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DF856-1794-7445-8A7D-42EEA2EBB47F}" type="datetimeFigureOut">
              <a:rPr lang="en-US" smtClean="0"/>
              <a:t>9/15/17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40354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DF856-1794-7445-8A7D-42EEA2EBB47F}" type="datetimeFigureOut">
              <a:rPr lang="en-US" smtClean="0"/>
              <a:t>9/15/17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59650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DF856-1794-7445-8A7D-42EEA2EBB47F}" type="datetimeFigureOut">
              <a:rPr lang="en-US" smtClean="0"/>
              <a:t>9/15/17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2778853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6DF856-1794-7445-8A7D-42EEA2EBB47F}" type="datetimeFigureOut">
              <a:rPr lang="en-US" smtClean="0"/>
              <a:t>9/15/17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87223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36DF856-1794-7445-8A7D-42EEA2EBB47F}" type="datetimeFigureOut">
              <a:rPr lang="en-US" smtClean="0"/>
              <a:t>9/15/17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4258210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36DF856-1794-7445-8A7D-42EEA2EBB47F}" type="datetimeFigureOut">
              <a:rPr lang="en-US" smtClean="0"/>
              <a:t>9/15/17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3330496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36DF856-1794-7445-8A7D-42EEA2EBB47F}" type="datetimeFigureOut">
              <a:rPr lang="en-US" smtClean="0"/>
              <a:t>9/15/17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1130290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6DF856-1794-7445-8A7D-42EEA2EBB47F}" type="datetimeFigureOut">
              <a:rPr lang="en-US" smtClean="0"/>
              <a:t>9/15/17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2119345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DF856-1794-7445-8A7D-42EEA2EBB47F}" type="datetimeFigureOut">
              <a:rPr lang="en-US" smtClean="0"/>
              <a:t>9/15/17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1281061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DF856-1794-7445-8A7D-42EEA2EBB47F}" type="datetimeFigureOut">
              <a:rPr lang="en-US" smtClean="0"/>
              <a:t>9/15/17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2D99FA-59F8-0C40-867A-7BB5C0ED8D9B}" type="slidenum">
              <a:rPr lang="en-US" smtClean="0"/>
              <a:t>‹#›</a:t>
            </a:fld>
            <a:endParaRPr lang="en-US"/>
          </a:p>
        </p:txBody>
      </p:sp>
    </p:spTree>
    <p:extLst>
      <p:ext uri="{BB962C8B-B14F-4D97-AF65-F5344CB8AC3E}">
        <p14:creationId xmlns:p14="http://schemas.microsoft.com/office/powerpoint/2010/main" val="37475003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6DF856-1794-7445-8A7D-42EEA2EBB47F}" type="datetimeFigureOut">
              <a:rPr lang="en-US" smtClean="0"/>
              <a:t>9/15/17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2D99FA-59F8-0C40-867A-7BB5C0ED8D9B}" type="slidenum">
              <a:rPr lang="en-US" smtClean="0"/>
              <a:t>‹#›</a:t>
            </a:fld>
            <a:endParaRPr lang="en-US"/>
          </a:p>
        </p:txBody>
      </p:sp>
    </p:spTree>
    <p:extLst>
      <p:ext uri="{BB962C8B-B14F-4D97-AF65-F5344CB8AC3E}">
        <p14:creationId xmlns:p14="http://schemas.microsoft.com/office/powerpoint/2010/main" val="3201390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jpeg"/></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2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oleObject" Target="../embeddings/Microsoft_Equation1.bin"/><Relationship Id="rId4" Type="http://schemas.openxmlformats.org/officeDocument/2006/relationships/image" Target="../media/image24.emf"/><Relationship Id="rId5" Type="http://schemas.openxmlformats.org/officeDocument/2006/relationships/image" Target="../media/image25.png"/><Relationship Id="rId1" Type="http://schemas.openxmlformats.org/officeDocument/2006/relationships/vmlDrawing" Target="../drawings/vmlDrawing2.vml"/><Relationship Id="rId2"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Microsoft_Equation2.bin"/><Relationship Id="rId4" Type="http://schemas.openxmlformats.org/officeDocument/2006/relationships/image" Target="../media/image29.emf"/><Relationship Id="rId5" Type="http://schemas.openxmlformats.org/officeDocument/2006/relationships/image" Target="../media/image25.png"/><Relationship Id="rId1" Type="http://schemas.openxmlformats.org/officeDocument/2006/relationships/vmlDrawing" Target="../drawings/vmlDrawing3.vml"/><Relationship Id="rId2"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0.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1.jpe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Microsoft_Equation3.bin"/><Relationship Id="rId4" Type="http://schemas.openxmlformats.org/officeDocument/2006/relationships/image" Target="../media/image32.emf"/><Relationship Id="rId5" Type="http://schemas.openxmlformats.org/officeDocument/2006/relationships/image" Target="../media/image25.png"/><Relationship Id="rId1" Type="http://schemas.openxmlformats.org/officeDocument/2006/relationships/vmlDrawing" Target="../drawings/vmlDrawing4.vml"/><Relationship Id="rId2"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3.jpe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4.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jpe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jpe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dsci.dent.umich.edu" TargetMode="External"/><Relationship Id="rId3" Type="http://schemas.openxmlformats.org/officeDocument/2006/relationships/image" Target="../media/image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41121"/>
            <a:ext cx="7772400" cy="2259330"/>
          </a:xfrm>
        </p:spPr>
        <p:txBody>
          <a:bodyPr>
            <a:normAutofit/>
          </a:bodyPr>
          <a:lstStyle/>
          <a:p>
            <a:r>
              <a:rPr lang="en-US" dirty="0" smtClean="0"/>
              <a:t>A web-based system for data integration and statistical shape analysis in TMJ OA</a:t>
            </a:r>
            <a:endParaRPr lang="en-US" dirty="0"/>
          </a:p>
        </p:txBody>
      </p:sp>
      <p:sp>
        <p:nvSpPr>
          <p:cNvPr id="3" name="Subtitle 2"/>
          <p:cNvSpPr>
            <a:spLocks noGrp="1"/>
          </p:cNvSpPr>
          <p:nvPr>
            <p:ph type="subTitle" idx="1"/>
          </p:nvPr>
        </p:nvSpPr>
        <p:spPr/>
        <p:txBody>
          <a:bodyPr>
            <a:normAutofit fontScale="92500" lnSpcReduction="20000"/>
          </a:bodyPr>
          <a:lstStyle/>
          <a:p>
            <a:r>
              <a:rPr lang="en-US" dirty="0" smtClean="0"/>
              <a:t>Presented by: Juan Carlos </a:t>
            </a:r>
            <a:r>
              <a:rPr lang="en-US" dirty="0" err="1" smtClean="0"/>
              <a:t>Prieto</a:t>
            </a:r>
            <a:endParaRPr lang="en-US" dirty="0" smtClean="0"/>
          </a:p>
          <a:p>
            <a:r>
              <a:rPr lang="en-US" dirty="0" smtClean="0"/>
              <a:t>Collaborators: Lucia </a:t>
            </a:r>
            <a:r>
              <a:rPr lang="en-US" dirty="0" err="1" smtClean="0"/>
              <a:t>Cevidanes</a:t>
            </a:r>
            <a:r>
              <a:rPr lang="en-US" dirty="0" smtClean="0"/>
              <a:t>, Clément Mirabel, </a:t>
            </a:r>
            <a:r>
              <a:rPr lang="en-US" dirty="0" err="1" smtClean="0"/>
              <a:t>Priscille</a:t>
            </a:r>
            <a:r>
              <a:rPr lang="en-US" dirty="0" smtClean="0"/>
              <a:t> de </a:t>
            </a:r>
            <a:r>
              <a:rPr lang="en-US" dirty="0" err="1" smtClean="0"/>
              <a:t>Dumast</a:t>
            </a:r>
            <a:r>
              <a:rPr lang="en-US" dirty="0" smtClean="0"/>
              <a:t>, Chao Huang</a:t>
            </a:r>
            <a:endParaRPr lang="en-US" dirty="0"/>
          </a:p>
        </p:txBody>
      </p:sp>
    </p:spTree>
    <p:extLst>
      <p:ext uri="{BB962C8B-B14F-4D97-AF65-F5344CB8AC3E}">
        <p14:creationId xmlns:p14="http://schemas.microsoft.com/office/powerpoint/2010/main" val="260535977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SPHARM-PDM</a:t>
            </a:r>
            <a:endParaRPr lang="en-US" dirty="0"/>
          </a:p>
        </p:txBody>
      </p:sp>
      <p:pic>
        <p:nvPicPr>
          <p:cNvPr id="6" name="Content Placeholder 5" descr="MeshModelMaker-Wireframe.png"/>
          <p:cNvPicPr>
            <a:picLocks noGrp="1" noChangeAspect="1"/>
          </p:cNvPicPr>
          <p:nvPr>
            <p:ph sz="half" idx="1"/>
          </p:nvPr>
        </p:nvPicPr>
        <p:blipFill>
          <a:blip r:embed="rId2">
            <a:extLst>
              <a:ext uri="{28A0092B-C50C-407E-A947-70E740481C1C}">
                <a14:useLocalDpi xmlns:a14="http://schemas.microsoft.com/office/drawing/2010/main" val="0"/>
              </a:ext>
            </a:extLst>
          </a:blip>
          <a:srcRect l="9326" r="9326"/>
          <a:stretch>
            <a:fillRect/>
          </a:stretch>
        </p:blipFill>
        <p:spPr/>
      </p:pic>
      <p:pic>
        <p:nvPicPr>
          <p:cNvPr id="5" name="Content Placeholder 4" descr="MeshAfterSpharm.png"/>
          <p:cNvPicPr>
            <a:picLocks noGrp="1" noChangeAspect="1"/>
          </p:cNvPicPr>
          <p:nvPr>
            <p:ph sz="half" idx="2"/>
          </p:nvPr>
        </p:nvPicPr>
        <p:blipFill>
          <a:blip r:embed="rId3">
            <a:extLst>
              <a:ext uri="{28A0092B-C50C-407E-A947-70E740481C1C}">
                <a14:useLocalDpi xmlns:a14="http://schemas.microsoft.com/office/drawing/2010/main" val="0"/>
              </a:ext>
            </a:extLst>
          </a:blip>
          <a:srcRect l="9326" r="9326"/>
          <a:stretch>
            <a:fillRect/>
          </a:stretch>
        </p:blipFill>
        <p:spPr/>
      </p:pic>
    </p:spTree>
    <p:extLst>
      <p:ext uri="{BB962C8B-B14F-4D97-AF65-F5344CB8AC3E}">
        <p14:creationId xmlns:p14="http://schemas.microsoft.com/office/powerpoint/2010/main" val="65415708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47"/>
            <a:ext cx="8229600" cy="1143000"/>
          </a:xfrm>
        </p:spPr>
        <p:txBody>
          <a:bodyPr/>
          <a:lstStyle/>
          <a:p>
            <a:r>
              <a:rPr lang="en-US" dirty="0" smtClean="0"/>
              <a:t>GROUPS</a:t>
            </a:r>
            <a:endParaRPr lang="en-US" dirty="0"/>
          </a:p>
        </p:txBody>
      </p:sp>
      <p:sp>
        <p:nvSpPr>
          <p:cNvPr id="3" name="Content Placeholder 2"/>
          <p:cNvSpPr>
            <a:spLocks noGrp="1"/>
          </p:cNvSpPr>
          <p:nvPr>
            <p:ph sz="half" idx="1"/>
          </p:nvPr>
        </p:nvSpPr>
        <p:spPr>
          <a:xfrm>
            <a:off x="457200" y="829627"/>
            <a:ext cx="4038600" cy="4525963"/>
          </a:xfrm>
        </p:spPr>
        <p:txBody>
          <a:bodyPr/>
          <a:lstStyle/>
          <a:p>
            <a:r>
              <a:rPr lang="en-US" dirty="0" smtClean="0"/>
              <a:t>Improve shape correspondence</a:t>
            </a:r>
          </a:p>
          <a:p>
            <a:r>
              <a:rPr lang="en-US" dirty="0" smtClean="0"/>
              <a:t>Entropy terms computed over the landmark distribution</a:t>
            </a:r>
          </a:p>
        </p:txBody>
      </p:sp>
      <p:pic>
        <p:nvPicPr>
          <p:cNvPr id="5" name="Content Placeholder 4" descr="LandmarksCondyle.png"/>
          <p:cNvPicPr>
            <a:picLocks noGrp="1" noChangeAspect="1"/>
          </p:cNvPicPr>
          <p:nvPr>
            <p:ph sz="half" idx="2"/>
          </p:nvPr>
        </p:nvPicPr>
        <p:blipFill>
          <a:blip r:embed="rId3">
            <a:extLst>
              <a:ext uri="{28A0092B-C50C-407E-A947-70E740481C1C}">
                <a14:useLocalDpi xmlns:a14="http://schemas.microsoft.com/office/drawing/2010/main" val="0"/>
              </a:ext>
            </a:extLst>
          </a:blip>
          <a:srcRect t="867" b="867"/>
          <a:stretch>
            <a:fillRect/>
          </a:stretch>
        </p:blipFill>
        <p:spPr/>
      </p:pic>
      <p:pic>
        <p:nvPicPr>
          <p:cNvPr id="6" name="Picture 5"/>
          <p:cNvPicPr>
            <a:picLocks noChangeAspect="1"/>
          </p:cNvPicPr>
          <p:nvPr/>
        </p:nvPicPr>
        <p:blipFill>
          <a:blip r:embed="rId4"/>
          <a:stretch>
            <a:fillRect/>
          </a:stretch>
        </p:blipFill>
        <p:spPr>
          <a:xfrm>
            <a:off x="0" y="4382453"/>
            <a:ext cx="5332307" cy="1191260"/>
          </a:xfrm>
          <a:prstGeom prst="rect">
            <a:avLst/>
          </a:prstGeom>
        </p:spPr>
      </p:pic>
      <p:pic>
        <p:nvPicPr>
          <p:cNvPr id="7" name="Picture 6"/>
          <p:cNvPicPr>
            <a:picLocks noChangeAspect="1"/>
          </p:cNvPicPr>
          <p:nvPr/>
        </p:nvPicPr>
        <p:blipFill>
          <a:blip r:embed="rId5"/>
          <a:stretch>
            <a:fillRect/>
          </a:stretch>
        </p:blipFill>
        <p:spPr>
          <a:xfrm>
            <a:off x="65853" y="3830320"/>
            <a:ext cx="4429947" cy="646430"/>
          </a:xfrm>
          <a:prstGeom prst="rect">
            <a:avLst/>
          </a:prstGeom>
        </p:spPr>
      </p:pic>
      <p:pic>
        <p:nvPicPr>
          <p:cNvPr id="8" name="Picture 7"/>
          <p:cNvPicPr>
            <a:picLocks noChangeAspect="1"/>
          </p:cNvPicPr>
          <p:nvPr/>
        </p:nvPicPr>
        <p:blipFill>
          <a:blip r:embed="rId6"/>
          <a:stretch>
            <a:fillRect/>
          </a:stretch>
        </p:blipFill>
        <p:spPr>
          <a:xfrm>
            <a:off x="457200" y="3017521"/>
            <a:ext cx="3818964" cy="901700"/>
          </a:xfrm>
          <a:prstGeom prst="rect">
            <a:avLst/>
          </a:prstGeom>
        </p:spPr>
      </p:pic>
      <p:pic>
        <p:nvPicPr>
          <p:cNvPr id="9" name="Picture 8"/>
          <p:cNvPicPr>
            <a:picLocks noChangeAspect="1"/>
          </p:cNvPicPr>
          <p:nvPr/>
        </p:nvPicPr>
        <p:blipFill>
          <a:blip r:embed="rId7"/>
          <a:stretch>
            <a:fillRect/>
          </a:stretch>
        </p:blipFill>
        <p:spPr>
          <a:xfrm>
            <a:off x="782320" y="5461953"/>
            <a:ext cx="3022600" cy="928573"/>
          </a:xfrm>
          <a:prstGeom prst="rect">
            <a:avLst/>
          </a:prstGeom>
        </p:spPr>
      </p:pic>
    </p:spTree>
    <p:extLst>
      <p:ext uri="{BB962C8B-B14F-4D97-AF65-F5344CB8AC3E}">
        <p14:creationId xmlns:p14="http://schemas.microsoft.com/office/powerpoint/2010/main" val="306890114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GROUPS </a:t>
            </a:r>
            <a:r>
              <a:rPr lang="mr-IN" dirty="0" smtClean="0"/>
              <a:t>–</a:t>
            </a:r>
            <a:r>
              <a:rPr lang="en-US" dirty="0" smtClean="0"/>
              <a:t> Aligned surfaces</a:t>
            </a:r>
            <a:endParaRPr lang="en-US" dirty="0"/>
          </a:p>
        </p:txBody>
      </p:sp>
      <p:pic>
        <p:nvPicPr>
          <p:cNvPr id="7" name="Picture 6" descr="RigidAlignment-aft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97381"/>
            <a:ext cx="9144000" cy="2260619"/>
          </a:xfrm>
          <a:prstGeom prst="rect">
            <a:avLst/>
          </a:prstGeom>
        </p:spPr>
      </p:pic>
      <p:pic>
        <p:nvPicPr>
          <p:cNvPr id="8" name="Picture 7" descr="RigidAlignment-befor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74752"/>
            <a:ext cx="9144000" cy="2260619"/>
          </a:xfrm>
          <a:prstGeom prst="rect">
            <a:avLst/>
          </a:prstGeom>
        </p:spPr>
      </p:pic>
    </p:spTree>
    <p:extLst>
      <p:ext uri="{BB962C8B-B14F-4D97-AF65-F5344CB8AC3E}">
        <p14:creationId xmlns:p14="http://schemas.microsoft.com/office/powerpoint/2010/main" val="44536287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SVA: Shape Variation Analyzer</a:t>
            </a:r>
            <a:endParaRPr lang="en-US" dirty="0"/>
          </a:p>
        </p:txBody>
      </p:sp>
      <p:sp>
        <p:nvSpPr>
          <p:cNvPr id="3" name="Content Placeholder 2"/>
          <p:cNvSpPr>
            <a:spLocks noGrp="1"/>
          </p:cNvSpPr>
          <p:nvPr>
            <p:ph sz="half" idx="1"/>
          </p:nvPr>
        </p:nvSpPr>
        <p:spPr/>
        <p:txBody>
          <a:bodyPr>
            <a:normAutofit/>
          </a:bodyPr>
          <a:lstStyle/>
          <a:p>
            <a:r>
              <a:rPr lang="en-US" dirty="0"/>
              <a:t>SVA is new tool to analyze shape variation using deep neural networks</a:t>
            </a:r>
            <a:r>
              <a:rPr lang="en-US" dirty="0" smtClean="0"/>
              <a:t>.</a:t>
            </a:r>
          </a:p>
          <a:p>
            <a:pPr lvl="1"/>
            <a:r>
              <a:rPr lang="en-US" dirty="0" smtClean="0"/>
              <a:t>Learn abstract patterns in the data</a:t>
            </a:r>
          </a:p>
          <a:p>
            <a:pPr lvl="1"/>
            <a:r>
              <a:rPr lang="en-US" dirty="0" smtClean="0"/>
              <a:t>Include purely geometric information</a:t>
            </a:r>
          </a:p>
          <a:p>
            <a:pPr lvl="1"/>
            <a:r>
              <a:rPr lang="en-US" dirty="0" smtClean="0"/>
              <a:t>Classify condyles in 5 different groups</a:t>
            </a:r>
          </a:p>
          <a:p>
            <a:endParaRPr lang="en-US" dirty="0"/>
          </a:p>
        </p:txBody>
      </p:sp>
      <p:pic>
        <p:nvPicPr>
          <p:cNvPr id="5" name="Content Placeholder 4" descr="ModelMaker-FullView.png"/>
          <p:cNvPicPr>
            <a:picLocks noGrp="1" noChangeAspect="1"/>
          </p:cNvPicPr>
          <p:nvPr>
            <p:ph sz="half" idx="2"/>
          </p:nvPr>
        </p:nvPicPr>
        <p:blipFill>
          <a:blip r:embed="rId2">
            <a:extLst>
              <a:ext uri="{28A0092B-C50C-407E-A947-70E740481C1C}">
                <a14:useLocalDpi xmlns:a14="http://schemas.microsoft.com/office/drawing/2010/main" val="0"/>
              </a:ext>
            </a:extLst>
          </a:blip>
          <a:srcRect t="-39092" b="-39092"/>
          <a:stretch>
            <a:fillRect/>
          </a:stretch>
        </p:blipFill>
        <p:spPr/>
      </p:pic>
    </p:spTree>
    <p:extLst>
      <p:ext uri="{BB962C8B-B14F-4D97-AF65-F5344CB8AC3E}">
        <p14:creationId xmlns:p14="http://schemas.microsoft.com/office/powerpoint/2010/main" val="1568896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798"/>
            <a:ext cx="8229600" cy="1143000"/>
          </a:xfrm>
        </p:spPr>
        <p:txBody>
          <a:bodyPr>
            <a:normAutofit/>
          </a:bodyPr>
          <a:lstStyle/>
          <a:p>
            <a:r>
              <a:rPr lang="en-US" dirty="0" smtClean="0"/>
              <a:t>Deep learning classification</a:t>
            </a:r>
            <a:endParaRPr lang="en-US" dirty="0"/>
          </a:p>
        </p:txBody>
      </p:sp>
      <p:sp>
        <p:nvSpPr>
          <p:cNvPr id="3" name="Content Placeholder 2"/>
          <p:cNvSpPr>
            <a:spLocks noGrp="1"/>
          </p:cNvSpPr>
          <p:nvPr>
            <p:ph sz="half" idx="1"/>
          </p:nvPr>
        </p:nvSpPr>
        <p:spPr>
          <a:xfrm>
            <a:off x="386080" y="4998720"/>
            <a:ext cx="8300720" cy="1523683"/>
          </a:xfrm>
        </p:spPr>
        <p:txBody>
          <a:bodyPr>
            <a:normAutofit fontScale="92500" lnSpcReduction="20000"/>
          </a:bodyPr>
          <a:lstStyle/>
          <a:p>
            <a:r>
              <a:rPr lang="en-US" dirty="0" smtClean="0"/>
              <a:t>Train a network to classify condyles into a category </a:t>
            </a:r>
          </a:p>
          <a:p>
            <a:r>
              <a:rPr lang="en-US" dirty="0" smtClean="0"/>
              <a:t>To balance the classes, simulated data is generated by adding noise to the shapes. </a:t>
            </a:r>
          </a:p>
          <a:p>
            <a:pPr lvl="1"/>
            <a:r>
              <a:rPr lang="en-US" dirty="0" smtClean="0"/>
              <a:t>This needs to be improved. </a:t>
            </a:r>
            <a:endParaRPr lang="en-US" dirty="0"/>
          </a:p>
        </p:txBody>
      </p:sp>
      <p:pic>
        <p:nvPicPr>
          <p:cNvPr id="6" name="Picture 5" descr="net_mode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980930"/>
            <a:ext cx="9144000" cy="2893219"/>
          </a:xfrm>
          <a:prstGeom prst="rect">
            <a:avLst/>
          </a:prstGeom>
        </p:spPr>
      </p:pic>
      <p:pic>
        <p:nvPicPr>
          <p:cNvPr id="7" name="Picture 6"/>
          <p:cNvPicPr>
            <a:picLocks noChangeAspect="1"/>
          </p:cNvPicPr>
          <p:nvPr/>
        </p:nvPicPr>
        <p:blipFill>
          <a:blip r:embed="rId3"/>
          <a:stretch>
            <a:fillRect/>
          </a:stretch>
        </p:blipFill>
        <p:spPr>
          <a:xfrm>
            <a:off x="0" y="3978649"/>
            <a:ext cx="9144000" cy="876822"/>
          </a:xfrm>
          <a:prstGeom prst="rect">
            <a:avLst/>
          </a:prstGeom>
        </p:spPr>
      </p:pic>
    </p:spTree>
    <p:extLst>
      <p:ext uri="{BB962C8B-B14F-4D97-AF65-F5344CB8AC3E}">
        <p14:creationId xmlns:p14="http://schemas.microsoft.com/office/powerpoint/2010/main" val="365344108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pic>
        <p:nvPicPr>
          <p:cNvPr id="5" name="Picture 4" descr="Figure 4.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9" y="0"/>
            <a:ext cx="8723162" cy="6858000"/>
          </a:xfrm>
          <a:prstGeom prst="rect">
            <a:avLst/>
          </a:prstGeom>
        </p:spPr>
      </p:pic>
    </p:spTree>
    <p:extLst>
      <p:ext uri="{BB962C8B-B14F-4D97-AF65-F5344CB8AC3E}">
        <p14:creationId xmlns:p14="http://schemas.microsoft.com/office/powerpoint/2010/main" val="68986531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results</a:t>
            </a:r>
            <a:endParaRPr lang="en-US" dirty="0"/>
          </a:p>
        </p:txBody>
      </p:sp>
      <p:pic>
        <p:nvPicPr>
          <p:cNvPr id="11" name="Picture 10"/>
          <p:cNvPicPr>
            <a:picLocks noChangeAspect="1"/>
          </p:cNvPicPr>
          <p:nvPr/>
        </p:nvPicPr>
        <p:blipFill>
          <a:blip r:embed="rId2"/>
          <a:stretch>
            <a:fillRect/>
          </a:stretch>
        </p:blipFill>
        <p:spPr>
          <a:xfrm>
            <a:off x="939069" y="1765944"/>
            <a:ext cx="7557959" cy="3404486"/>
          </a:xfrm>
          <a:prstGeom prst="rect">
            <a:avLst/>
          </a:prstGeom>
        </p:spPr>
      </p:pic>
    </p:spTree>
    <p:extLst>
      <p:ext uri="{BB962C8B-B14F-4D97-AF65-F5344CB8AC3E}">
        <p14:creationId xmlns:p14="http://schemas.microsoft.com/office/powerpoint/2010/main" val="394017513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SVA</a:t>
            </a:r>
            <a:endParaRPr lang="en-US" dirty="0"/>
          </a:p>
        </p:txBody>
      </p:sp>
      <p:sp>
        <p:nvSpPr>
          <p:cNvPr id="5" name="Content Placeholder 4"/>
          <p:cNvSpPr>
            <a:spLocks noGrp="1"/>
          </p:cNvSpPr>
          <p:nvPr>
            <p:ph idx="1"/>
          </p:nvPr>
        </p:nvSpPr>
        <p:spPr/>
        <p:txBody>
          <a:bodyPr>
            <a:normAutofit fontScale="85000" lnSpcReduction="10000"/>
          </a:bodyPr>
          <a:lstStyle/>
          <a:p>
            <a:r>
              <a:rPr lang="en-US" dirty="0" smtClean="0"/>
              <a:t>SVA is new tool to analyze shape variation using deep neural networks. </a:t>
            </a:r>
          </a:p>
          <a:p>
            <a:r>
              <a:rPr lang="en-US" dirty="0" smtClean="0"/>
              <a:t>The results presented here indicate that using purely geometric features is enough for classification tasks. </a:t>
            </a:r>
          </a:p>
          <a:p>
            <a:r>
              <a:rPr lang="en-US" dirty="0" smtClean="0"/>
              <a:t>This classification approach seems promising and it may help us increase our understanding about shape changes that TMJ OA patients undergo during the course of the disease. </a:t>
            </a:r>
          </a:p>
          <a:p>
            <a:r>
              <a:rPr lang="en-US" dirty="0" smtClean="0"/>
              <a:t>Future work will aim to create a larger data set for training. </a:t>
            </a:r>
          </a:p>
          <a:p>
            <a:r>
              <a:rPr lang="en-US" dirty="0" smtClean="0"/>
              <a:t>Improve how we simulate shapes for each group</a:t>
            </a:r>
            <a:endParaRPr lang="en-US" dirty="0"/>
          </a:p>
        </p:txBody>
      </p:sp>
    </p:spTree>
    <p:extLst>
      <p:ext uri="{BB962C8B-B14F-4D97-AF65-F5344CB8AC3E}">
        <p14:creationId xmlns:p14="http://schemas.microsoft.com/office/powerpoint/2010/main" val="182270607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Multivariate Functional Shape Data Analysis (MFSDA) </a:t>
            </a:r>
            <a:r>
              <a:rPr lang="mr-IN" dirty="0" smtClean="0"/>
              <a:t>–</a:t>
            </a:r>
            <a:r>
              <a:rPr lang="en-US" dirty="0" smtClean="0"/>
              <a:t> Chao Huang</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Build the association between shape measurements, demographic information and other clinical variables.</a:t>
            </a:r>
          </a:p>
          <a:p>
            <a:r>
              <a:rPr lang="en-US" dirty="0" smtClean="0"/>
              <a:t>Hypothesis testing</a:t>
            </a:r>
          </a:p>
          <a:p>
            <a:pPr lvl="1"/>
            <a:r>
              <a:rPr lang="en-US" dirty="0" smtClean="0"/>
              <a:t>Investigate association of covariates of interest and shape.</a:t>
            </a:r>
          </a:p>
          <a:p>
            <a:r>
              <a:rPr lang="en-US" dirty="0" smtClean="0"/>
              <a:t>Cluster based analysis</a:t>
            </a:r>
            <a:endParaRPr lang="en-US" dirty="0"/>
          </a:p>
        </p:txBody>
      </p:sp>
      <p:pic>
        <p:nvPicPr>
          <p:cNvPr id="6" name="Content Placeholder 6"/>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4495800" y="2101432"/>
            <a:ext cx="4286414" cy="3213736"/>
          </a:xfrm>
        </p:spPr>
      </p:pic>
    </p:spTree>
    <p:extLst>
      <p:ext uri="{BB962C8B-B14F-4D97-AF65-F5344CB8AC3E}">
        <p14:creationId xmlns:p14="http://schemas.microsoft.com/office/powerpoint/2010/main" val="9997845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4">
            <a:hlinkClick r:id="" action="ppaction://ole?verb=1"/>
          </p:cNvPr>
          <p:cNvGraphicFramePr>
            <a:graphicFrameLocks noChangeAspect="1"/>
          </p:cNvGraphicFramePr>
          <p:nvPr>
            <p:extLst>
              <p:ext uri="{D42A27DB-BD31-4B8C-83A1-F6EECF244321}">
                <p14:modId xmlns:p14="http://schemas.microsoft.com/office/powerpoint/2010/main" val="1832672821"/>
              </p:ext>
            </p:extLst>
          </p:nvPr>
        </p:nvGraphicFramePr>
        <p:xfrm>
          <a:off x="107504" y="2276475"/>
          <a:ext cx="9138096" cy="1126933"/>
        </p:xfrm>
        <a:graphic>
          <a:graphicData uri="http://schemas.openxmlformats.org/presentationml/2006/ole">
            <mc:AlternateContent xmlns:mc="http://schemas.openxmlformats.org/markup-compatibility/2006">
              <mc:Choice xmlns:v="urn:schemas-microsoft-com:vml" Requires="v">
                <p:oleObj spid="_x0000_s9275" name="Equation" r:id="rId3" imgW="3708400" imgH="457200" progId="Equation.3">
                  <p:embed/>
                </p:oleObj>
              </mc:Choice>
              <mc:Fallback>
                <p:oleObj name="Equation" r:id="rId3" imgW="3708400" imgH="457200" progId="Equation.3">
                  <p:embed/>
                  <p:pic>
                    <p:nvPicPr>
                      <p:cNvPr id="0" name=""/>
                      <p:cNvPicPr>
                        <a:picLocks noGrp="1" noChangeAspect="1" noChangeArrowheads="1"/>
                      </p:cNvPicPr>
                      <p:nvPr/>
                    </p:nvPicPr>
                    <p:blipFill>
                      <a:blip r:embed="rId4"/>
                      <a:srcRect/>
                      <a:stretch>
                        <a:fillRect/>
                      </a:stretch>
                    </p:blipFill>
                    <p:spPr bwMode="auto">
                      <a:xfrm>
                        <a:off x="107504" y="2276475"/>
                        <a:ext cx="9138096" cy="1126933"/>
                      </a:xfrm>
                      <a:prstGeom prst="rect">
                        <a:avLst/>
                      </a:prstGeom>
                      <a:noFill/>
                      <a:ln>
                        <a:noFill/>
                      </a:ln>
                    </p:spPr>
                  </p:pic>
                </p:oleObj>
              </mc:Fallback>
            </mc:AlternateContent>
          </a:graphicData>
        </a:graphic>
      </p:graphicFrame>
      <p:sp>
        <p:nvSpPr>
          <p:cNvPr id="5" name="TextBox 4"/>
          <p:cNvSpPr txBox="1"/>
          <p:nvPr/>
        </p:nvSpPr>
        <p:spPr>
          <a:xfrm>
            <a:off x="1619672" y="3501008"/>
            <a:ext cx="2197071" cy="369332"/>
          </a:xfrm>
          <a:prstGeom prst="rect">
            <a:avLst/>
          </a:prstGeom>
          <a:noFill/>
        </p:spPr>
        <p:txBody>
          <a:bodyPr wrap="none" rtlCol="0">
            <a:spAutoFit/>
          </a:bodyPr>
          <a:lstStyle/>
          <a:p>
            <a:r>
              <a:rPr lang="en-US" i="1" dirty="0" smtClean="0"/>
              <a:t>d </a:t>
            </a:r>
            <a:r>
              <a:rPr lang="en-US" dirty="0" smtClean="0"/>
              <a:t>are </a:t>
            </a:r>
            <a:r>
              <a:rPr lang="en-US" i="1" dirty="0" err="1" smtClean="0"/>
              <a:t>Nv</a:t>
            </a:r>
            <a:r>
              <a:rPr lang="en-US" i="1" dirty="0" smtClean="0"/>
              <a:t> </a:t>
            </a:r>
            <a:r>
              <a:rPr lang="en-US" dirty="0" smtClean="0"/>
              <a:t>grid points </a:t>
            </a:r>
            <a:endParaRPr lang="en-US" i="1" dirty="0"/>
          </a:p>
        </p:txBody>
      </p:sp>
      <p:cxnSp>
        <p:nvCxnSpPr>
          <p:cNvPr id="7" name="Straight Arrow Connector 6"/>
          <p:cNvCxnSpPr>
            <a:stCxn id="5" idx="0"/>
          </p:cNvCxnSpPr>
          <p:nvPr/>
        </p:nvCxnSpPr>
        <p:spPr>
          <a:xfrm flipH="1" flipV="1">
            <a:off x="2627784" y="3068960"/>
            <a:ext cx="90424" cy="432048"/>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a:off x="1872456" y="1916832"/>
            <a:ext cx="72008" cy="720080"/>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864344" y="1484784"/>
            <a:ext cx="2843560" cy="369332"/>
          </a:xfrm>
          <a:prstGeom prst="rect">
            <a:avLst/>
          </a:prstGeom>
          <a:noFill/>
        </p:spPr>
        <p:txBody>
          <a:bodyPr wrap="none" rtlCol="0">
            <a:spAutoFit/>
          </a:bodyPr>
          <a:lstStyle/>
          <a:p>
            <a:r>
              <a:rPr lang="en-US" i="1" dirty="0" smtClean="0"/>
              <a:t>x</a:t>
            </a:r>
            <a:r>
              <a:rPr lang="en-US" i="1" baseline="-25000" dirty="0" smtClean="0"/>
              <a:t>i</a:t>
            </a:r>
            <a:r>
              <a:rPr lang="en-US" i="1" dirty="0" smtClean="0"/>
              <a:t> </a:t>
            </a:r>
            <a:r>
              <a:rPr lang="en-US" dirty="0" smtClean="0"/>
              <a:t>is a vector of covariates</a:t>
            </a:r>
            <a:endParaRPr lang="en-US" dirty="0"/>
          </a:p>
        </p:txBody>
      </p:sp>
      <p:cxnSp>
        <p:nvCxnSpPr>
          <p:cNvPr id="16" name="Straight Arrow Connector 15"/>
          <p:cNvCxnSpPr/>
          <p:nvPr/>
        </p:nvCxnSpPr>
        <p:spPr>
          <a:xfrm flipV="1">
            <a:off x="2123728" y="2996952"/>
            <a:ext cx="0" cy="792088"/>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899592" y="3789040"/>
            <a:ext cx="3050196" cy="369332"/>
          </a:xfrm>
          <a:prstGeom prst="rect">
            <a:avLst/>
          </a:prstGeom>
          <a:noFill/>
        </p:spPr>
        <p:txBody>
          <a:bodyPr wrap="none" rtlCol="0">
            <a:spAutoFit/>
          </a:bodyPr>
          <a:lstStyle/>
          <a:p>
            <a:r>
              <a:rPr lang="en-US" dirty="0" smtClean="0"/>
              <a:t>β</a:t>
            </a:r>
            <a:r>
              <a:rPr lang="en-US" baseline="-25000" dirty="0" err="1" smtClean="0"/>
              <a:t>ij</a:t>
            </a:r>
            <a:r>
              <a:rPr lang="en-US" dirty="0" smtClean="0"/>
              <a:t> is a vector of fixed effects</a:t>
            </a:r>
            <a:endParaRPr lang="en-US" dirty="0"/>
          </a:p>
        </p:txBody>
      </p:sp>
      <p:cxnSp>
        <p:nvCxnSpPr>
          <p:cNvPr id="23" name="Straight Arrow Connector 22"/>
          <p:cNvCxnSpPr/>
          <p:nvPr/>
        </p:nvCxnSpPr>
        <p:spPr>
          <a:xfrm>
            <a:off x="3419872" y="2060848"/>
            <a:ext cx="0" cy="576064"/>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1763688" y="1340768"/>
            <a:ext cx="4237834" cy="646331"/>
          </a:xfrm>
          <a:prstGeom prst="rect">
            <a:avLst/>
          </a:prstGeom>
          <a:noFill/>
        </p:spPr>
        <p:txBody>
          <a:bodyPr wrap="none" rtlCol="0">
            <a:spAutoFit/>
          </a:bodyPr>
          <a:lstStyle/>
          <a:p>
            <a:pPr algn="ctr"/>
            <a:r>
              <a:rPr lang="en-US" i="1" dirty="0" err="1" smtClean="0"/>
              <a:t>N</a:t>
            </a:r>
            <a:r>
              <a:rPr lang="en-US" baseline="-25000" dirty="0" err="1" smtClean="0"/>
              <a:t>ij</a:t>
            </a:r>
            <a:r>
              <a:rPr lang="en-US" dirty="0" smtClean="0"/>
              <a:t> subject-specific and location-specific</a:t>
            </a:r>
          </a:p>
          <a:p>
            <a:pPr algn="ctr"/>
            <a:r>
              <a:rPr lang="en-US" dirty="0" smtClean="0"/>
              <a:t>variability</a:t>
            </a:r>
            <a:endParaRPr lang="en-US" dirty="0"/>
          </a:p>
        </p:txBody>
      </p:sp>
      <p:cxnSp>
        <p:nvCxnSpPr>
          <p:cNvPr id="27" name="Straight Arrow Connector 26"/>
          <p:cNvCxnSpPr/>
          <p:nvPr/>
        </p:nvCxnSpPr>
        <p:spPr>
          <a:xfrm flipV="1">
            <a:off x="4427984" y="3140968"/>
            <a:ext cx="0" cy="936104"/>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3395442" y="4221088"/>
            <a:ext cx="3278588" cy="369332"/>
          </a:xfrm>
          <a:prstGeom prst="rect">
            <a:avLst/>
          </a:prstGeom>
          <a:noFill/>
        </p:spPr>
        <p:txBody>
          <a:bodyPr wrap="none" rtlCol="0">
            <a:spAutoFit/>
          </a:bodyPr>
          <a:lstStyle/>
          <a:p>
            <a:pPr algn="ctr"/>
            <a:r>
              <a:rPr lang="en-US" i="1" dirty="0" err="1" smtClean="0"/>
              <a:t>ε</a:t>
            </a:r>
            <a:r>
              <a:rPr lang="en-US" baseline="-25000" dirty="0" err="1" smtClean="0"/>
              <a:t>ij</a:t>
            </a:r>
            <a:r>
              <a:rPr lang="en-US" baseline="-25000" dirty="0" smtClean="0"/>
              <a:t> </a:t>
            </a:r>
            <a:r>
              <a:rPr lang="en-US" dirty="0" smtClean="0"/>
              <a:t>are the measurement </a:t>
            </a:r>
            <a:r>
              <a:rPr lang="en-US" dirty="0"/>
              <a:t>errors</a:t>
            </a:r>
            <a:r>
              <a:rPr lang="en-US" dirty="0" smtClean="0">
                <a:effectLst/>
              </a:rPr>
              <a:t> </a:t>
            </a:r>
            <a:endParaRPr lang="en-US" dirty="0"/>
          </a:p>
        </p:txBody>
      </p:sp>
    </p:spTree>
    <p:extLst>
      <p:ext uri="{BB962C8B-B14F-4D97-AF65-F5344CB8AC3E}">
        <p14:creationId xmlns:p14="http://schemas.microsoft.com/office/powerpoint/2010/main" val="26637804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9" presetClass="exit" presetSubtype="0" fill="hold" nodeType="clickEffect">
                                  <p:stCondLst>
                                    <p:cond delay="0"/>
                                  </p:stCondLst>
                                  <p:childTnLst>
                                    <p:animEffect transition="out" filter="dissolve">
                                      <p:cBhvr>
                                        <p:cTn id="29" dur="500"/>
                                        <p:tgtEl>
                                          <p:spTgt spid="7"/>
                                        </p:tgtEl>
                                      </p:cBhvr>
                                    </p:animEffect>
                                    <p:set>
                                      <p:cBhvr>
                                        <p:cTn id="30" dur="1" fill="hold">
                                          <p:stCondLst>
                                            <p:cond delay="499"/>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9" presetClass="exit" presetSubtype="0" fill="hold" grpId="1" nodeType="clickEffect">
                                  <p:stCondLst>
                                    <p:cond delay="0"/>
                                  </p:stCondLst>
                                  <p:childTnLst>
                                    <p:animEffect transition="out" filter="dissolve">
                                      <p:cBhvr>
                                        <p:cTn id="34" dur="500"/>
                                        <p:tgtEl>
                                          <p:spTgt spid="5"/>
                                        </p:tgtEl>
                                      </p:cBhvr>
                                    </p:animEffect>
                                    <p:set>
                                      <p:cBhvr>
                                        <p:cTn id="35" dur="1" fill="hold">
                                          <p:stCondLst>
                                            <p:cond delay="499"/>
                                          </p:stCondLst>
                                        </p:cTn>
                                        <p:tgtEl>
                                          <p:spTgt spid="5"/>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dissolv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9" presetClass="exit" presetSubtype="0" fill="hold" nodeType="clickEffect">
                                  <p:stCondLst>
                                    <p:cond delay="0"/>
                                  </p:stCondLst>
                                  <p:childTnLst>
                                    <p:animEffect transition="out" filter="dissolve">
                                      <p:cBhvr>
                                        <p:cTn id="48" dur="500"/>
                                        <p:tgtEl>
                                          <p:spTgt spid="8"/>
                                        </p:tgtEl>
                                      </p:cBhvr>
                                    </p:animEffect>
                                    <p:set>
                                      <p:cBhvr>
                                        <p:cTn id="49" dur="1" fill="hold">
                                          <p:stCondLst>
                                            <p:cond delay="499"/>
                                          </p:stCondLst>
                                        </p:cTn>
                                        <p:tgtEl>
                                          <p:spTgt spid="8"/>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1" nodeType="clickEffect">
                                  <p:stCondLst>
                                    <p:cond delay="0"/>
                                  </p:stCondLst>
                                  <p:childTnLst>
                                    <p:animEffect transition="out" filter="dissolve">
                                      <p:cBhvr>
                                        <p:cTn id="53" dur="500"/>
                                        <p:tgtEl>
                                          <p:spTgt spid="11"/>
                                        </p:tgtEl>
                                      </p:cBhvr>
                                    </p:animEffect>
                                    <p:set>
                                      <p:cBhvr>
                                        <p:cTn id="54" dur="1" fill="hold">
                                          <p:stCondLst>
                                            <p:cond delay="499"/>
                                          </p:stCondLst>
                                        </p:cTn>
                                        <p:tgtEl>
                                          <p:spTgt spid="11"/>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nodeType="click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dissolve">
                                      <p:cBhvr>
                                        <p:cTn id="59" dur="500"/>
                                        <p:tgtEl>
                                          <p:spTgt spid="23"/>
                                        </p:tgtEl>
                                      </p:cBhvr>
                                    </p:animEffec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9" presetClass="exit" presetSubtype="0" fill="hold" nodeType="clickEffect">
                                  <p:stCondLst>
                                    <p:cond delay="0"/>
                                  </p:stCondLst>
                                  <p:childTnLst>
                                    <p:animEffect transition="out" filter="dissolve">
                                      <p:cBhvr>
                                        <p:cTn id="67" dur="500"/>
                                        <p:tgtEl>
                                          <p:spTgt spid="16"/>
                                        </p:tgtEl>
                                      </p:cBhvr>
                                    </p:animEffect>
                                    <p:set>
                                      <p:cBhvr>
                                        <p:cTn id="68" dur="1" fill="hold">
                                          <p:stCondLst>
                                            <p:cond delay="499"/>
                                          </p:stCondLst>
                                        </p:cTn>
                                        <p:tgtEl>
                                          <p:spTgt spid="16"/>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9" presetClass="exit" presetSubtype="0" fill="hold" grpId="1" nodeType="clickEffect">
                                  <p:stCondLst>
                                    <p:cond delay="0"/>
                                  </p:stCondLst>
                                  <p:childTnLst>
                                    <p:animEffect transition="out" filter="dissolve">
                                      <p:cBhvr>
                                        <p:cTn id="72" dur="500"/>
                                        <p:tgtEl>
                                          <p:spTgt spid="18"/>
                                        </p:tgtEl>
                                      </p:cBhvr>
                                    </p:animEffect>
                                    <p:set>
                                      <p:cBhvr>
                                        <p:cTn id="73" dur="1" fill="hold">
                                          <p:stCondLst>
                                            <p:cond delay="499"/>
                                          </p:stCondLst>
                                        </p:cTn>
                                        <p:tgtEl>
                                          <p:spTgt spid="18"/>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nodeType="click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dissolve">
                                      <p:cBhvr>
                                        <p:cTn id="78" dur="500"/>
                                        <p:tgtEl>
                                          <p:spTgt spid="27"/>
                                        </p:tgtEl>
                                      </p:cBhvr>
                                    </p:animEffec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8"/>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9" presetClass="exit" presetSubtype="0" fill="hold" nodeType="clickEffect">
                                  <p:stCondLst>
                                    <p:cond delay="0"/>
                                  </p:stCondLst>
                                  <p:childTnLst>
                                    <p:animEffect transition="out" filter="dissolve">
                                      <p:cBhvr>
                                        <p:cTn id="86" dur="500"/>
                                        <p:tgtEl>
                                          <p:spTgt spid="23"/>
                                        </p:tgtEl>
                                      </p:cBhvr>
                                    </p:animEffect>
                                    <p:set>
                                      <p:cBhvr>
                                        <p:cTn id="87" dur="1" fill="hold">
                                          <p:stCondLst>
                                            <p:cond delay="499"/>
                                          </p:stCondLst>
                                        </p:cTn>
                                        <p:tgtEl>
                                          <p:spTgt spid="23"/>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9" presetClass="exit" presetSubtype="0" fill="hold" grpId="1" nodeType="clickEffect">
                                  <p:stCondLst>
                                    <p:cond delay="0"/>
                                  </p:stCondLst>
                                  <p:childTnLst>
                                    <p:animEffect transition="out" filter="dissolve">
                                      <p:cBhvr>
                                        <p:cTn id="91" dur="500"/>
                                        <p:tgtEl>
                                          <p:spTgt spid="26"/>
                                        </p:tgtEl>
                                      </p:cBhvr>
                                    </p:animEffect>
                                    <p:set>
                                      <p:cBhvr>
                                        <p:cTn id="92"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1" grpId="0"/>
      <p:bldP spid="11" grpId="1"/>
      <p:bldP spid="18" grpId="0"/>
      <p:bldP spid="18" grpId="1"/>
      <p:bldP spid="26" grpId="0"/>
      <p:bldP spid="26" grpId="1"/>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Content Placeholder 3"/>
          <p:cNvSpPr>
            <a:spLocks noGrp="1"/>
          </p:cNvSpPr>
          <p:nvPr>
            <p:ph sz="half" idx="1"/>
          </p:nvPr>
        </p:nvSpPr>
        <p:spPr>
          <a:xfrm>
            <a:off x="0" y="1417638"/>
            <a:ext cx="4950600" cy="5294849"/>
          </a:xfrm>
        </p:spPr>
        <p:txBody>
          <a:bodyPr>
            <a:normAutofit/>
          </a:bodyPr>
          <a:lstStyle/>
          <a:p>
            <a:r>
              <a:rPr lang="en-US" dirty="0" err="1" smtClean="0"/>
              <a:t>Temporomandibular</a:t>
            </a:r>
            <a:r>
              <a:rPr lang="en-US" dirty="0" smtClean="0"/>
              <a:t> Joint Osteoarthritis (TMJ OA):</a:t>
            </a:r>
          </a:p>
          <a:p>
            <a:pPr lvl="1"/>
            <a:r>
              <a:rPr lang="en-US" dirty="0" smtClean="0"/>
              <a:t>OA affects 15% of adults</a:t>
            </a:r>
          </a:p>
          <a:p>
            <a:pPr lvl="1"/>
            <a:r>
              <a:rPr lang="en-US" dirty="0" smtClean="0"/>
              <a:t>Complex pathogenesis.</a:t>
            </a:r>
          </a:p>
          <a:p>
            <a:pPr lvl="1"/>
            <a:r>
              <a:rPr lang="en-US" dirty="0" smtClean="0"/>
              <a:t>Symptoms are different from patient to patient. </a:t>
            </a:r>
          </a:p>
          <a:p>
            <a:pPr lvl="1"/>
            <a:r>
              <a:rPr lang="en-US" dirty="0" smtClean="0"/>
              <a:t>Pain, limited jaw movement, grinding, clicking.</a:t>
            </a:r>
          </a:p>
          <a:p>
            <a:pPr lvl="1"/>
            <a:r>
              <a:rPr lang="en-US" dirty="0" smtClean="0"/>
              <a:t>May repair and adapt or go into aggressive bone destruction.</a:t>
            </a:r>
          </a:p>
          <a:p>
            <a:pPr lvl="1"/>
            <a:endParaRPr lang="en-US" dirty="0" smtClean="0"/>
          </a:p>
          <a:p>
            <a:pPr lvl="1"/>
            <a:endParaRPr lang="en-US" dirty="0" smtClean="0"/>
          </a:p>
          <a:p>
            <a:pPr lvl="1"/>
            <a:endParaRPr lang="en-US" dirty="0"/>
          </a:p>
        </p:txBody>
      </p:sp>
      <p:pic>
        <p:nvPicPr>
          <p:cNvPr id="8" name="Content Placeholder 7" descr="mandibular-condyles.png"/>
          <p:cNvPicPr>
            <a:picLocks noGrp="1" noChangeAspect="1"/>
          </p:cNvPicPr>
          <p:nvPr>
            <p:ph sz="half" idx="2"/>
          </p:nvPr>
        </p:nvPicPr>
        <p:blipFill>
          <a:blip r:embed="rId3">
            <a:extLst>
              <a:ext uri="{28A0092B-C50C-407E-A947-70E740481C1C}">
                <a14:useLocalDpi xmlns:a14="http://schemas.microsoft.com/office/drawing/2010/main" val="0"/>
              </a:ext>
            </a:extLst>
          </a:blip>
          <a:srcRect l="5384" r="5384"/>
          <a:stretch>
            <a:fillRect/>
          </a:stretch>
        </p:blipFill>
        <p:spPr>
          <a:xfrm>
            <a:off x="4950600" y="1600200"/>
            <a:ext cx="4038600" cy="4525963"/>
          </a:xfrm>
          <a:prstGeom prst="rect">
            <a:avLst/>
          </a:prstGeom>
        </p:spPr>
      </p:pic>
    </p:spTree>
    <p:extLst>
      <p:ext uri="{BB962C8B-B14F-4D97-AF65-F5344CB8AC3E}">
        <p14:creationId xmlns:p14="http://schemas.microsoft.com/office/powerpoint/2010/main" val="259683456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5123" name="Content Placeholder 2"/>
          <p:cNvSpPr>
            <a:spLocks noGrp="1" noChangeArrowheads="1"/>
          </p:cNvSpPr>
          <p:nvPr>
            <p:ph sz="half" idx="1"/>
          </p:nvPr>
        </p:nvSpPr>
        <p:spPr>
          <a:xfrm>
            <a:off x="457200" y="1600200"/>
            <a:ext cx="8229600" cy="1949450"/>
          </a:xfrm>
        </p:spPr>
        <p:txBody>
          <a:bodyPr/>
          <a:lstStyle/>
          <a:p>
            <a:pPr eaLnBrk="1" hangingPunct="1"/>
            <a:r>
              <a:rPr lang="en-US">
                <a:latin typeface="Arial" charset="0"/>
                <a:cs typeface="Arial" charset="0"/>
              </a:rPr>
              <a:t>7 pain-related clinical variables (discrete)</a:t>
            </a:r>
          </a:p>
          <a:p>
            <a:pPr eaLnBrk="1" hangingPunct="1"/>
            <a:r>
              <a:rPr lang="en-US" sz="1800">
                <a:latin typeface="Arial" charset="0"/>
                <a:cs typeface="Arial" charset="0"/>
              </a:rPr>
              <a:t>1.facialPainRate 2.facialWorstPainRate 3.facialPainAverageRateSixMonths </a:t>
            </a:r>
          </a:p>
          <a:p>
            <a:pPr eaLnBrk="1" hangingPunct="1"/>
            <a:r>
              <a:rPr lang="en-US" sz="1800">
                <a:latin typeface="Arial" charset="0"/>
                <a:cs typeface="Arial" charset="0"/>
              </a:rPr>
              <a:t>4.beginPainYears 5.lastMonthDistressedHeadaches </a:t>
            </a:r>
          </a:p>
          <a:p>
            <a:pPr eaLnBrk="1" hangingPunct="1"/>
            <a:r>
              <a:rPr lang="en-US" sz="1800">
                <a:latin typeface="Arial" charset="0"/>
                <a:cs typeface="Arial" charset="0"/>
              </a:rPr>
              <a:t>6.lastMonthDistressedMuscleSoreness 7.painLocation</a:t>
            </a:r>
          </a:p>
        </p:txBody>
      </p:sp>
      <p:graphicFrame>
        <p:nvGraphicFramePr>
          <p:cNvPr id="6" name="Content Placeholder 5"/>
          <p:cNvGraphicFramePr>
            <a:graphicFrameLocks noGrp="1"/>
          </p:cNvGraphicFramePr>
          <p:nvPr>
            <p:ph sz="half" idx="2"/>
          </p:nvPr>
        </p:nvGraphicFramePr>
        <p:xfrm>
          <a:off x="536575" y="3895725"/>
          <a:ext cx="3576638" cy="1971677"/>
        </p:xfrm>
        <a:graphic>
          <a:graphicData uri="http://schemas.openxmlformats.org/drawingml/2006/table">
            <a:tbl>
              <a:tblPr/>
              <a:tblGrid>
                <a:gridCol w="565150">
                  <a:extLst>
                    <a:ext uri="{9D8B030D-6E8A-4147-A177-3AD203B41FA5}">
                      <a16:colId xmlns="" xmlns:a16="http://schemas.microsoft.com/office/drawing/2014/main" val="3299830779"/>
                    </a:ext>
                  </a:extLst>
                </a:gridCol>
                <a:gridCol w="501650">
                  <a:extLst>
                    <a:ext uri="{9D8B030D-6E8A-4147-A177-3AD203B41FA5}">
                      <a16:colId xmlns="" xmlns:a16="http://schemas.microsoft.com/office/drawing/2014/main" val="2440761929"/>
                    </a:ext>
                  </a:extLst>
                </a:gridCol>
                <a:gridCol w="501650">
                  <a:extLst>
                    <a:ext uri="{9D8B030D-6E8A-4147-A177-3AD203B41FA5}">
                      <a16:colId xmlns="" xmlns:a16="http://schemas.microsoft.com/office/drawing/2014/main" val="1331123439"/>
                    </a:ext>
                  </a:extLst>
                </a:gridCol>
                <a:gridCol w="503238">
                  <a:extLst>
                    <a:ext uri="{9D8B030D-6E8A-4147-A177-3AD203B41FA5}">
                      <a16:colId xmlns="" xmlns:a16="http://schemas.microsoft.com/office/drawing/2014/main" val="2251186244"/>
                    </a:ext>
                  </a:extLst>
                </a:gridCol>
                <a:gridCol w="501650">
                  <a:extLst>
                    <a:ext uri="{9D8B030D-6E8A-4147-A177-3AD203B41FA5}">
                      <a16:colId xmlns="" xmlns:a16="http://schemas.microsoft.com/office/drawing/2014/main" val="2398244574"/>
                    </a:ext>
                  </a:extLst>
                </a:gridCol>
                <a:gridCol w="501650">
                  <a:extLst>
                    <a:ext uri="{9D8B030D-6E8A-4147-A177-3AD203B41FA5}">
                      <a16:colId xmlns="" xmlns:a16="http://schemas.microsoft.com/office/drawing/2014/main" val="2259119310"/>
                    </a:ext>
                  </a:extLst>
                </a:gridCol>
                <a:gridCol w="501650">
                  <a:extLst>
                    <a:ext uri="{9D8B030D-6E8A-4147-A177-3AD203B41FA5}">
                      <a16:colId xmlns="" xmlns:a16="http://schemas.microsoft.com/office/drawing/2014/main" val="3380168168"/>
                    </a:ext>
                  </a:extLst>
                </a:gridCol>
              </a:tblGrid>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063569078"/>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0.96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217775820"/>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0.96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353720847"/>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717989196"/>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166723687"/>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664788538"/>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971426467"/>
                  </a:ext>
                </a:extLst>
              </a:tr>
            </a:tbl>
          </a:graphicData>
        </a:graphic>
      </p:graphicFrame>
      <p:sp>
        <p:nvSpPr>
          <p:cNvPr id="5190" name="Text Box 6"/>
          <p:cNvSpPr txBox="1">
            <a:spLocks noChangeArrowheads="1"/>
          </p:cNvSpPr>
          <p:nvPr/>
        </p:nvSpPr>
        <p:spPr bwMode="auto">
          <a:xfrm>
            <a:off x="798513" y="3394075"/>
            <a:ext cx="3052762"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t>Polychoric correlation matrix</a:t>
            </a:r>
          </a:p>
        </p:txBody>
      </p:sp>
      <p:sp>
        <p:nvSpPr>
          <p:cNvPr id="5191" name="Text Box 7"/>
          <p:cNvSpPr txBox="1">
            <a:spLocks noChangeArrowheads="1"/>
          </p:cNvSpPr>
          <p:nvPr/>
        </p:nvSpPr>
        <p:spPr bwMode="auto">
          <a:xfrm>
            <a:off x="6165850" y="339407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sym typeface="Arial" charset="0"/>
              </a:rPr>
              <a:t>P values</a:t>
            </a:r>
          </a:p>
        </p:txBody>
      </p:sp>
      <p:graphicFrame>
        <p:nvGraphicFramePr>
          <p:cNvPr id="9" name="Table 8"/>
          <p:cNvGraphicFramePr>
            <a:graphicFrameLocks noGrp="1"/>
          </p:cNvGraphicFramePr>
          <p:nvPr/>
        </p:nvGraphicFramePr>
        <p:xfrm>
          <a:off x="4556125" y="3895725"/>
          <a:ext cx="4276725" cy="1973264"/>
        </p:xfrm>
        <a:graphic>
          <a:graphicData uri="http://schemas.openxmlformats.org/drawingml/2006/table">
            <a:tbl>
              <a:tblPr/>
              <a:tblGrid>
                <a:gridCol w="676275">
                  <a:extLst>
                    <a:ext uri="{9D8B030D-6E8A-4147-A177-3AD203B41FA5}">
                      <a16:colId xmlns="" xmlns:a16="http://schemas.microsoft.com/office/drawing/2014/main" val="3889179472"/>
                    </a:ext>
                  </a:extLst>
                </a:gridCol>
                <a:gridCol w="600075">
                  <a:extLst>
                    <a:ext uri="{9D8B030D-6E8A-4147-A177-3AD203B41FA5}">
                      <a16:colId xmlns="" xmlns:a16="http://schemas.microsoft.com/office/drawing/2014/main" val="1775721595"/>
                    </a:ext>
                  </a:extLst>
                </a:gridCol>
                <a:gridCol w="600075">
                  <a:extLst>
                    <a:ext uri="{9D8B030D-6E8A-4147-A177-3AD203B41FA5}">
                      <a16:colId xmlns="" xmlns:a16="http://schemas.microsoft.com/office/drawing/2014/main" val="2951029392"/>
                    </a:ext>
                  </a:extLst>
                </a:gridCol>
                <a:gridCol w="600075">
                  <a:extLst>
                    <a:ext uri="{9D8B030D-6E8A-4147-A177-3AD203B41FA5}">
                      <a16:colId xmlns="" xmlns:a16="http://schemas.microsoft.com/office/drawing/2014/main" val="3778162763"/>
                    </a:ext>
                  </a:extLst>
                </a:gridCol>
                <a:gridCol w="600075">
                  <a:extLst>
                    <a:ext uri="{9D8B030D-6E8A-4147-A177-3AD203B41FA5}">
                      <a16:colId xmlns="" xmlns:a16="http://schemas.microsoft.com/office/drawing/2014/main" val="754946715"/>
                    </a:ext>
                  </a:extLst>
                </a:gridCol>
                <a:gridCol w="600075">
                  <a:extLst>
                    <a:ext uri="{9D8B030D-6E8A-4147-A177-3AD203B41FA5}">
                      <a16:colId xmlns="" xmlns:a16="http://schemas.microsoft.com/office/drawing/2014/main" val="3084271115"/>
                    </a:ext>
                  </a:extLst>
                </a:gridCol>
                <a:gridCol w="600075">
                  <a:extLst>
                    <a:ext uri="{9D8B030D-6E8A-4147-A177-3AD203B41FA5}">
                      <a16:colId xmlns="" xmlns:a16="http://schemas.microsoft.com/office/drawing/2014/main" val="2592099122"/>
                    </a:ext>
                  </a:extLst>
                </a:gridCol>
              </a:tblGrid>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1.17E-08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4.80E-04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5.36E-03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9.63E-04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4.41E-05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206542245"/>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2.21E-19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1.22E-07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7.08E-04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2.55E-03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117546372"/>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1.17E-08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2.21E-19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1.09E-06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238258024"/>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4.80E-04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1.22E-07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4.91E-04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1.92E-04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734816899"/>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5.36E-03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7.08E-04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4.91E-04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586873491"/>
                  </a:ext>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9.63E-04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2.55E-03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1.92E-04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3.40E-03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694490856"/>
                  </a:ext>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4.41E-05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1.09E-06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3.40E-03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789169326"/>
                  </a:ext>
                </a:extLst>
              </a:tr>
            </a:tbl>
          </a:graphicData>
        </a:graphic>
      </p:graphicFrame>
    </p:spTree>
    <p:extLst>
      <p:ext uri="{BB962C8B-B14F-4D97-AF65-F5344CB8AC3E}">
        <p14:creationId xmlns:p14="http://schemas.microsoft.com/office/powerpoint/2010/main" val="35318297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6147" name="Content Placeholder 2"/>
          <p:cNvSpPr>
            <a:spLocks noGrp="1" noChangeArrowheads="1"/>
          </p:cNvSpPr>
          <p:nvPr>
            <p:ph sz="half" idx="1"/>
          </p:nvPr>
        </p:nvSpPr>
        <p:spPr>
          <a:xfrm>
            <a:off x="457200" y="1600200"/>
            <a:ext cx="8229600" cy="822325"/>
          </a:xfrm>
        </p:spPr>
        <p:txBody>
          <a:bodyPr/>
          <a:lstStyle/>
          <a:p>
            <a:pPr eaLnBrk="1" hangingPunct="1"/>
            <a:r>
              <a:rPr lang="en-US">
                <a:latin typeface="Arial" charset="0"/>
                <a:cs typeface="Arial" charset="0"/>
              </a:rPr>
              <a:t>8 biological markers in saliva (continuous)</a:t>
            </a:r>
            <a:endParaRPr lang="en-US" sz="1800">
              <a:latin typeface="Arial" charset="0"/>
              <a:cs typeface="Arial" charset="0"/>
            </a:endParaRPr>
          </a:p>
        </p:txBody>
      </p:sp>
      <p:sp>
        <p:nvSpPr>
          <p:cNvPr id="6148"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sym typeface="Arial" charset="0"/>
              </a:rPr>
              <a:t>Pearson correlation matrix</a:t>
            </a:r>
          </a:p>
        </p:txBody>
      </p:sp>
      <p:sp>
        <p:nvSpPr>
          <p:cNvPr id="6149"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sym typeface="Arial" charset="0"/>
              </a:rPr>
              <a:t>P values</a:t>
            </a:r>
          </a:p>
        </p:txBody>
      </p:sp>
      <p:sp>
        <p:nvSpPr>
          <p:cNvPr id="6150"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principal component is over 98%. </a:t>
            </a:r>
          </a:p>
        </p:txBody>
      </p:sp>
      <p:graphicFrame>
        <p:nvGraphicFramePr>
          <p:cNvPr id="2" name="Content Placeholder -1"/>
          <p:cNvGraphicFramePr>
            <a:graphicFrameLocks noGrp="1"/>
          </p:cNvGraphicFramePr>
          <p:nvPr>
            <p:ph sz="half" idx="2"/>
          </p:nvPr>
        </p:nvGraphicFramePr>
        <p:xfrm>
          <a:off x="457200" y="2754313"/>
          <a:ext cx="3638550" cy="1398588"/>
        </p:xfrm>
        <a:graphic>
          <a:graphicData uri="http://schemas.openxmlformats.org/drawingml/2006/table">
            <a:tbl>
              <a:tblPr/>
              <a:tblGrid>
                <a:gridCol w="504825">
                  <a:extLst>
                    <a:ext uri="{9D8B030D-6E8A-4147-A177-3AD203B41FA5}">
                      <a16:colId xmlns="" xmlns:a16="http://schemas.microsoft.com/office/drawing/2014/main" val="2081632717"/>
                    </a:ext>
                  </a:extLst>
                </a:gridCol>
                <a:gridCol w="447675">
                  <a:extLst>
                    <a:ext uri="{9D8B030D-6E8A-4147-A177-3AD203B41FA5}">
                      <a16:colId xmlns="" xmlns:a16="http://schemas.microsoft.com/office/drawing/2014/main" val="1931221960"/>
                    </a:ext>
                  </a:extLst>
                </a:gridCol>
                <a:gridCol w="447675">
                  <a:extLst>
                    <a:ext uri="{9D8B030D-6E8A-4147-A177-3AD203B41FA5}">
                      <a16:colId xmlns="" xmlns:a16="http://schemas.microsoft.com/office/drawing/2014/main" val="1337598634"/>
                    </a:ext>
                  </a:extLst>
                </a:gridCol>
                <a:gridCol w="447675">
                  <a:extLst>
                    <a:ext uri="{9D8B030D-6E8A-4147-A177-3AD203B41FA5}">
                      <a16:colId xmlns="" xmlns:a16="http://schemas.microsoft.com/office/drawing/2014/main" val="2033386577"/>
                    </a:ext>
                  </a:extLst>
                </a:gridCol>
                <a:gridCol w="447675">
                  <a:extLst>
                    <a:ext uri="{9D8B030D-6E8A-4147-A177-3AD203B41FA5}">
                      <a16:colId xmlns="" xmlns:a16="http://schemas.microsoft.com/office/drawing/2014/main" val="2997414698"/>
                    </a:ext>
                  </a:extLst>
                </a:gridCol>
                <a:gridCol w="447675">
                  <a:extLst>
                    <a:ext uri="{9D8B030D-6E8A-4147-A177-3AD203B41FA5}">
                      <a16:colId xmlns="" xmlns:a16="http://schemas.microsoft.com/office/drawing/2014/main" val="26243996"/>
                    </a:ext>
                  </a:extLst>
                </a:gridCol>
                <a:gridCol w="447675">
                  <a:extLst>
                    <a:ext uri="{9D8B030D-6E8A-4147-A177-3AD203B41FA5}">
                      <a16:colId xmlns="" xmlns:a16="http://schemas.microsoft.com/office/drawing/2014/main" val="427455828"/>
                    </a:ext>
                  </a:extLst>
                </a:gridCol>
                <a:gridCol w="447675">
                  <a:extLst>
                    <a:ext uri="{9D8B030D-6E8A-4147-A177-3AD203B41FA5}">
                      <a16:colId xmlns="" xmlns:a16="http://schemas.microsoft.com/office/drawing/2014/main" val="619560402"/>
                    </a:ext>
                  </a:extLst>
                </a:gridCol>
              </a:tblGrid>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541530200"/>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445746869"/>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76619736"/>
                  </a:ext>
                </a:extLst>
              </a:tr>
              <a:tr h="17621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680188057"/>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972949584"/>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439149346"/>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552613862"/>
                  </a:ext>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102204347"/>
                  </a:ext>
                </a:extLst>
              </a:tr>
            </a:tbl>
          </a:graphicData>
        </a:graphic>
      </p:graphicFrame>
      <p:graphicFrame>
        <p:nvGraphicFramePr>
          <p:cNvPr id="5" name="Table 4"/>
          <p:cNvGraphicFramePr>
            <a:graphicFrameLocks noGrp="1"/>
          </p:cNvGraphicFramePr>
          <p:nvPr/>
        </p:nvGraphicFramePr>
        <p:xfrm>
          <a:off x="4503738" y="2754313"/>
          <a:ext cx="4379912" cy="1422400"/>
        </p:xfrm>
        <a:graphic>
          <a:graphicData uri="http://schemas.openxmlformats.org/drawingml/2006/table">
            <a:tbl>
              <a:tblPr/>
              <a:tblGrid>
                <a:gridCol w="606425">
                  <a:extLst>
                    <a:ext uri="{9D8B030D-6E8A-4147-A177-3AD203B41FA5}">
                      <a16:colId xmlns="" xmlns:a16="http://schemas.microsoft.com/office/drawing/2014/main" val="3780445731"/>
                    </a:ext>
                  </a:extLst>
                </a:gridCol>
                <a:gridCol w="538162">
                  <a:extLst>
                    <a:ext uri="{9D8B030D-6E8A-4147-A177-3AD203B41FA5}">
                      <a16:colId xmlns="" xmlns:a16="http://schemas.microsoft.com/office/drawing/2014/main" val="2083459598"/>
                    </a:ext>
                  </a:extLst>
                </a:gridCol>
                <a:gridCol w="538163">
                  <a:extLst>
                    <a:ext uri="{9D8B030D-6E8A-4147-A177-3AD203B41FA5}">
                      <a16:colId xmlns="" xmlns:a16="http://schemas.microsoft.com/office/drawing/2014/main" val="1385275354"/>
                    </a:ext>
                  </a:extLst>
                </a:gridCol>
                <a:gridCol w="536575">
                  <a:extLst>
                    <a:ext uri="{9D8B030D-6E8A-4147-A177-3AD203B41FA5}">
                      <a16:colId xmlns="" xmlns:a16="http://schemas.microsoft.com/office/drawing/2014/main" val="3244113771"/>
                    </a:ext>
                  </a:extLst>
                </a:gridCol>
                <a:gridCol w="538162">
                  <a:extLst>
                    <a:ext uri="{9D8B030D-6E8A-4147-A177-3AD203B41FA5}">
                      <a16:colId xmlns="" xmlns:a16="http://schemas.microsoft.com/office/drawing/2014/main" val="827115728"/>
                    </a:ext>
                  </a:extLst>
                </a:gridCol>
                <a:gridCol w="538163">
                  <a:extLst>
                    <a:ext uri="{9D8B030D-6E8A-4147-A177-3AD203B41FA5}">
                      <a16:colId xmlns="" xmlns:a16="http://schemas.microsoft.com/office/drawing/2014/main" val="1510893502"/>
                    </a:ext>
                  </a:extLst>
                </a:gridCol>
                <a:gridCol w="538162">
                  <a:extLst>
                    <a:ext uri="{9D8B030D-6E8A-4147-A177-3AD203B41FA5}">
                      <a16:colId xmlns="" xmlns:a16="http://schemas.microsoft.com/office/drawing/2014/main" val="64483882"/>
                    </a:ext>
                  </a:extLst>
                </a:gridCol>
                <a:gridCol w="546100">
                  <a:extLst>
                    <a:ext uri="{9D8B030D-6E8A-4147-A177-3AD203B41FA5}">
                      <a16:colId xmlns="" xmlns:a16="http://schemas.microsoft.com/office/drawing/2014/main" val="2130943408"/>
                    </a:ext>
                  </a:extLst>
                </a:gridCol>
              </a:tblGrid>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4.50E-01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2.17E-05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4.37E-03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8.01E-03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61220538"/>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4.50E-01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1.05E-02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8.85E-04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748407025"/>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2.17E-05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1.05E-02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4.48E-03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771450460"/>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4.37E-03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3.78E-01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1.18E-02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4.13E-01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783387873"/>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8.85E-04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4.48E-03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3.78E-01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6.70E-02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5.49E-01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4010069039"/>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1.18E-02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6.70E-02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1.75E-01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2.00E-05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4167234569"/>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4.13E-01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5.49E-01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1.75E-01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4046151037"/>
                  </a:ext>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8.01E-03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2.00E-05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405277026"/>
                  </a:ext>
                </a:extLst>
              </a:tr>
            </a:tbl>
          </a:graphicData>
        </a:graphic>
      </p:graphicFrame>
    </p:spTree>
    <p:extLst>
      <p:ext uri="{BB962C8B-B14F-4D97-AF65-F5344CB8AC3E}">
        <p14:creationId xmlns:p14="http://schemas.microsoft.com/office/powerpoint/2010/main" val="36200944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7171"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saliva (continuous)</a:t>
            </a:r>
            <a:endParaRPr lang="en-US" sz="1800">
              <a:latin typeface="Arial" charset="0"/>
              <a:cs typeface="Arial" charset="0"/>
            </a:endParaRPr>
          </a:p>
        </p:txBody>
      </p:sp>
      <p:sp>
        <p:nvSpPr>
          <p:cNvPr id="7172" name="Text Box 9"/>
          <p:cNvSpPr txBox="1">
            <a:spLocks noChangeArrowheads="1"/>
          </p:cNvSpPr>
          <p:nvPr/>
        </p:nvSpPr>
        <p:spPr bwMode="auto">
          <a:xfrm>
            <a:off x="384175" y="3933825"/>
            <a:ext cx="8374063"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altLang="zh-CN" sz="2400" b="1">
                <a:ea typeface="宋体" charset="0"/>
                <a:cs typeface="宋体" charset="0"/>
              </a:rPr>
              <a:t>We find the variable </a:t>
            </a:r>
            <a:r>
              <a:rPr lang="en-US" sz="2400" b="1">
                <a:solidFill>
                  <a:srgbClr val="FF0000"/>
                </a:solidFill>
              </a:rPr>
              <a:t>vECadherinSA</a:t>
            </a:r>
            <a:r>
              <a:rPr lang="en-US" sz="2400" b="1"/>
              <a:t> is highly correlated with the first Principle Component score (</a:t>
            </a:r>
            <a:r>
              <a:rPr lang="en-US" sz="2400" b="1">
                <a:solidFill>
                  <a:srgbClr val="FF0000"/>
                </a:solidFill>
              </a:rPr>
              <a:t>Pearson corr. = 1.0, p-value=6.90E-81</a:t>
            </a:r>
            <a:r>
              <a:rPr lang="en-US" sz="2400" b="1"/>
              <a:t>)</a:t>
            </a:r>
          </a:p>
          <a:p>
            <a:pPr eaLnBrk="1" hangingPunct="1"/>
            <a:endParaRPr lang="en-US" sz="2400" b="1"/>
          </a:p>
          <a:p>
            <a:pPr eaLnBrk="1" hangingPunct="1"/>
            <a:r>
              <a:rPr lang="en-US" sz="2400" b="1"/>
              <a:t>Thus, we include the variable </a:t>
            </a:r>
            <a:r>
              <a:rPr lang="en-US" sz="2400" b="1">
                <a:solidFill>
                  <a:srgbClr val="FF0000"/>
                </a:solidFill>
              </a:rPr>
              <a:t>vECadherinSA</a:t>
            </a:r>
            <a:r>
              <a:rPr lang="en-US" sz="2400" b="1"/>
              <a:t> into the model</a:t>
            </a:r>
          </a:p>
        </p:txBody>
      </p:sp>
      <p:graphicFrame>
        <p:nvGraphicFramePr>
          <p:cNvPr id="3" name="Table 2"/>
          <p:cNvGraphicFramePr>
            <a:graphicFrameLocks noGrp="1"/>
          </p:cNvGraphicFramePr>
          <p:nvPr/>
        </p:nvGraphicFramePr>
        <p:xfrm>
          <a:off x="611188" y="2909888"/>
          <a:ext cx="7632700" cy="537209"/>
        </p:xfrm>
        <a:graphic>
          <a:graphicData uri="http://schemas.openxmlformats.org/drawingml/2006/table">
            <a:tbl>
              <a:tblPr/>
              <a:tblGrid>
                <a:gridCol w="1138237"/>
                <a:gridCol w="790575"/>
                <a:gridCol w="792163"/>
                <a:gridCol w="790575"/>
                <a:gridCol w="792162"/>
                <a:gridCol w="955675"/>
                <a:gridCol w="790575"/>
                <a:gridCol w="792163"/>
                <a:gridCol w="790575"/>
              </a:tblGrid>
              <a:tr h="190500">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190500">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0.150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0.545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0.478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0.157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1.000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0.319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0.149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14103927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4"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8195" name="Content Placeholder 2"/>
          <p:cNvSpPr>
            <a:spLocks noGrp="1" noChangeArrowheads="1"/>
          </p:cNvSpPr>
          <p:nvPr>
            <p:ph sz="half" idx="1"/>
          </p:nvPr>
        </p:nvSpPr>
        <p:spPr>
          <a:xfrm>
            <a:off x="457200" y="1600200"/>
            <a:ext cx="8351838" cy="581025"/>
          </a:xfrm>
        </p:spPr>
        <p:txBody>
          <a:bodyPr/>
          <a:lstStyle/>
          <a:p>
            <a:pPr eaLnBrk="1" hangingPunct="1"/>
            <a:r>
              <a:rPr lang="en-US">
                <a:latin typeface="Arial" charset="0"/>
                <a:cs typeface="Arial" charset="0"/>
                <a:sym typeface="Arial" charset="0"/>
              </a:rPr>
              <a:t>8 biological markers in plasma (continuous)</a:t>
            </a:r>
            <a:endParaRPr lang="en-US" sz="1800">
              <a:latin typeface="Arial" charset="0"/>
              <a:cs typeface="Arial" charset="0"/>
            </a:endParaRPr>
          </a:p>
        </p:txBody>
      </p:sp>
      <p:sp>
        <p:nvSpPr>
          <p:cNvPr id="8196"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sym typeface="Arial" charset="0"/>
              </a:rPr>
              <a:t>Pearson correlation matrix</a:t>
            </a:r>
          </a:p>
        </p:txBody>
      </p:sp>
      <p:sp>
        <p:nvSpPr>
          <p:cNvPr id="8197"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a:sym typeface="Arial" charset="0"/>
              </a:rPr>
              <a:t>P values</a:t>
            </a:r>
          </a:p>
        </p:txBody>
      </p:sp>
      <p:sp>
        <p:nvSpPr>
          <p:cNvPr id="8198"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two principal components is over 99%. </a:t>
            </a:r>
          </a:p>
        </p:txBody>
      </p:sp>
      <p:graphicFrame>
        <p:nvGraphicFramePr>
          <p:cNvPr id="6" name="Content Placeholder 5"/>
          <p:cNvGraphicFramePr>
            <a:graphicFrameLocks noGrp="1"/>
          </p:cNvGraphicFramePr>
          <p:nvPr>
            <p:ph sz="half" idx="2"/>
          </p:nvPr>
        </p:nvGraphicFramePr>
        <p:xfrm>
          <a:off x="555625" y="2717800"/>
          <a:ext cx="3440113" cy="1584328"/>
        </p:xfrm>
        <a:graphic>
          <a:graphicData uri="http://schemas.openxmlformats.org/drawingml/2006/table">
            <a:tbl>
              <a:tblPr/>
              <a:tblGrid>
                <a:gridCol w="476250">
                  <a:extLst>
                    <a:ext uri="{9D8B030D-6E8A-4147-A177-3AD203B41FA5}">
                      <a16:colId xmlns="" xmlns:a16="http://schemas.microsoft.com/office/drawing/2014/main" val="2218188435"/>
                    </a:ext>
                  </a:extLst>
                </a:gridCol>
                <a:gridCol w="422275">
                  <a:extLst>
                    <a:ext uri="{9D8B030D-6E8A-4147-A177-3AD203B41FA5}">
                      <a16:colId xmlns="" xmlns:a16="http://schemas.microsoft.com/office/drawing/2014/main" val="3255291511"/>
                    </a:ext>
                  </a:extLst>
                </a:gridCol>
                <a:gridCol w="422275">
                  <a:extLst>
                    <a:ext uri="{9D8B030D-6E8A-4147-A177-3AD203B41FA5}">
                      <a16:colId xmlns="" xmlns:a16="http://schemas.microsoft.com/office/drawing/2014/main" val="4058890961"/>
                    </a:ext>
                  </a:extLst>
                </a:gridCol>
                <a:gridCol w="422275">
                  <a:extLst>
                    <a:ext uri="{9D8B030D-6E8A-4147-A177-3AD203B41FA5}">
                      <a16:colId xmlns="" xmlns:a16="http://schemas.microsoft.com/office/drawing/2014/main" val="651107471"/>
                    </a:ext>
                  </a:extLst>
                </a:gridCol>
                <a:gridCol w="422275">
                  <a:extLst>
                    <a:ext uri="{9D8B030D-6E8A-4147-A177-3AD203B41FA5}">
                      <a16:colId xmlns="" xmlns:a16="http://schemas.microsoft.com/office/drawing/2014/main" val="1572073214"/>
                    </a:ext>
                  </a:extLst>
                </a:gridCol>
                <a:gridCol w="423863">
                  <a:extLst>
                    <a:ext uri="{9D8B030D-6E8A-4147-A177-3AD203B41FA5}">
                      <a16:colId xmlns="" xmlns:a16="http://schemas.microsoft.com/office/drawing/2014/main" val="332619306"/>
                    </a:ext>
                  </a:extLst>
                </a:gridCol>
                <a:gridCol w="422275">
                  <a:extLst>
                    <a:ext uri="{9D8B030D-6E8A-4147-A177-3AD203B41FA5}">
                      <a16:colId xmlns="" xmlns:a16="http://schemas.microsoft.com/office/drawing/2014/main" val="914066297"/>
                    </a:ext>
                  </a:extLst>
                </a:gridCol>
                <a:gridCol w="428625">
                  <a:extLst>
                    <a:ext uri="{9D8B030D-6E8A-4147-A177-3AD203B41FA5}">
                      <a16:colId xmlns="" xmlns:a16="http://schemas.microsoft.com/office/drawing/2014/main" val="2962086440"/>
                    </a:ext>
                  </a:extLst>
                </a:gridCol>
              </a:tblGrid>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299401155"/>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48168240"/>
                  </a:ext>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829314164"/>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79625441"/>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350561417"/>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99470219"/>
                  </a:ext>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4089465081"/>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745775196"/>
                  </a:ext>
                </a:extLst>
              </a:tr>
            </a:tbl>
          </a:graphicData>
        </a:graphic>
      </p:graphicFrame>
      <p:graphicFrame>
        <p:nvGraphicFramePr>
          <p:cNvPr id="9" name="Table 8"/>
          <p:cNvGraphicFramePr>
            <a:graphicFrameLocks noGrp="1"/>
          </p:cNvGraphicFramePr>
          <p:nvPr/>
        </p:nvGraphicFramePr>
        <p:xfrm>
          <a:off x="4238625" y="2717800"/>
          <a:ext cx="4737100" cy="1585916"/>
        </p:xfrm>
        <a:graphic>
          <a:graphicData uri="http://schemas.openxmlformats.org/drawingml/2006/table">
            <a:tbl>
              <a:tblPr/>
              <a:tblGrid>
                <a:gridCol w="655638">
                  <a:extLst>
                    <a:ext uri="{9D8B030D-6E8A-4147-A177-3AD203B41FA5}">
                      <a16:colId xmlns="" xmlns:a16="http://schemas.microsoft.com/office/drawing/2014/main" val="2335558902"/>
                    </a:ext>
                  </a:extLst>
                </a:gridCol>
                <a:gridCol w="581025">
                  <a:extLst>
                    <a:ext uri="{9D8B030D-6E8A-4147-A177-3AD203B41FA5}">
                      <a16:colId xmlns="" xmlns:a16="http://schemas.microsoft.com/office/drawing/2014/main" val="1723429791"/>
                    </a:ext>
                  </a:extLst>
                </a:gridCol>
                <a:gridCol w="582612">
                  <a:extLst>
                    <a:ext uri="{9D8B030D-6E8A-4147-A177-3AD203B41FA5}">
                      <a16:colId xmlns="" xmlns:a16="http://schemas.microsoft.com/office/drawing/2014/main" val="3173866386"/>
                    </a:ext>
                  </a:extLst>
                </a:gridCol>
                <a:gridCol w="582613">
                  <a:extLst>
                    <a:ext uri="{9D8B030D-6E8A-4147-A177-3AD203B41FA5}">
                      <a16:colId xmlns="" xmlns:a16="http://schemas.microsoft.com/office/drawing/2014/main" val="2936671854"/>
                    </a:ext>
                  </a:extLst>
                </a:gridCol>
                <a:gridCol w="581025">
                  <a:extLst>
                    <a:ext uri="{9D8B030D-6E8A-4147-A177-3AD203B41FA5}">
                      <a16:colId xmlns="" xmlns:a16="http://schemas.microsoft.com/office/drawing/2014/main" val="2973023060"/>
                    </a:ext>
                  </a:extLst>
                </a:gridCol>
                <a:gridCol w="581025">
                  <a:extLst>
                    <a:ext uri="{9D8B030D-6E8A-4147-A177-3AD203B41FA5}">
                      <a16:colId xmlns="" xmlns:a16="http://schemas.microsoft.com/office/drawing/2014/main" val="325336297"/>
                    </a:ext>
                  </a:extLst>
                </a:gridCol>
                <a:gridCol w="582612">
                  <a:extLst>
                    <a:ext uri="{9D8B030D-6E8A-4147-A177-3AD203B41FA5}">
                      <a16:colId xmlns="" xmlns:a16="http://schemas.microsoft.com/office/drawing/2014/main" val="1677825054"/>
                    </a:ext>
                  </a:extLst>
                </a:gridCol>
                <a:gridCol w="590550">
                  <a:extLst>
                    <a:ext uri="{9D8B030D-6E8A-4147-A177-3AD203B41FA5}">
                      <a16:colId xmlns="" xmlns:a16="http://schemas.microsoft.com/office/drawing/2014/main" val="1935107752"/>
                    </a:ext>
                  </a:extLst>
                </a:gridCol>
              </a:tblGrid>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8.74E-04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9.74E-01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4.79E-01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230173204"/>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8.74E-04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2.53E-02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1.26E-07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231004226"/>
                  </a:ext>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2.53E-02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7.82E-01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7.44E-02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1.47E-01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616785752"/>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7.82E-01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9.08E-01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5.06E-01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4.62E-01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3903580221"/>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9.74E-01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7.44E-02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9.08E-01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3.67E-01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5.18E-01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1.64E-03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796179016"/>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1.26E-07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3.67E-01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7.57E-01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47989347"/>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4.79E-01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1.47E-01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5.06E-01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5.18E-01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3.07E-01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144221532"/>
                  </a:ext>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4.62E-01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1.64E-03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7.57E-01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3.07E-01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2425310152"/>
                  </a:ext>
                </a:extLst>
              </a:tr>
            </a:tbl>
          </a:graphicData>
        </a:graphic>
      </p:graphicFrame>
    </p:spTree>
    <p:extLst>
      <p:ext uri="{BB962C8B-B14F-4D97-AF65-F5344CB8AC3E}">
        <p14:creationId xmlns:p14="http://schemas.microsoft.com/office/powerpoint/2010/main" val="20104338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9219"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a:t>
            </a:r>
            <a:r>
              <a:rPr lang="en-US">
                <a:latin typeface="Arial" charset="0"/>
                <a:cs typeface="Arial" charset="0"/>
                <a:sym typeface="Arial" charset="0"/>
              </a:rPr>
              <a:t>plasma</a:t>
            </a:r>
            <a:r>
              <a:rPr lang="en-US">
                <a:latin typeface="Arial" charset="0"/>
                <a:cs typeface="Arial" charset="0"/>
              </a:rPr>
              <a:t> (continuous)</a:t>
            </a:r>
            <a:endParaRPr lang="en-US" sz="1800">
              <a:latin typeface="Arial" charset="0"/>
              <a:cs typeface="Arial" charset="0"/>
            </a:endParaRPr>
          </a:p>
        </p:txBody>
      </p:sp>
      <p:sp>
        <p:nvSpPr>
          <p:cNvPr id="9220" name="Text Box 9"/>
          <p:cNvSpPr txBox="1">
            <a:spLocks noChangeArrowheads="1"/>
          </p:cNvSpPr>
          <p:nvPr/>
        </p:nvSpPr>
        <p:spPr bwMode="auto">
          <a:xfrm>
            <a:off x="457200" y="3573463"/>
            <a:ext cx="8374063" cy="304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charset="0"/>
                <a:ea typeface="ＭＳ Ｐゴシック" charset="0"/>
                <a:cs typeface="Arial" charset="0"/>
              </a:defRPr>
            </a:lvl1pPr>
            <a:lvl2pPr>
              <a:defRPr sz="2800">
                <a:solidFill>
                  <a:schemeClr val="tx1"/>
                </a:solidFill>
                <a:latin typeface="Arial" charset="0"/>
                <a:ea typeface="Arial" charset="0"/>
                <a:cs typeface="Arial" charset="0"/>
              </a:defRPr>
            </a:lvl2pPr>
            <a:lvl3pPr>
              <a:defRPr sz="2400">
                <a:solidFill>
                  <a:schemeClr val="tx1"/>
                </a:solidFill>
                <a:latin typeface="Arial" charset="0"/>
                <a:ea typeface="Arial" charset="0"/>
                <a:cs typeface="Arial" charset="0"/>
              </a:defRPr>
            </a:lvl3pPr>
            <a:lvl4pPr>
              <a:defRPr sz="2000">
                <a:solidFill>
                  <a:schemeClr val="tx1"/>
                </a:solidFill>
                <a:latin typeface="Arial" charset="0"/>
                <a:ea typeface="Arial" charset="0"/>
                <a:cs typeface="Arial" charset="0"/>
              </a:defRPr>
            </a:lvl4pPr>
            <a:lvl5pPr>
              <a:defRPr sz="2000">
                <a:solidFill>
                  <a:schemeClr val="tx1"/>
                </a:solidFill>
                <a:latin typeface="Arial" charset="0"/>
                <a:ea typeface="Arial" charset="0"/>
                <a:cs typeface="Arial" charset="0"/>
              </a:defRPr>
            </a:lvl5pPr>
            <a:lvl6pPr rtl="0" eaLnBrk="0" hangingPunct="0">
              <a:defRPr sz="2000">
                <a:solidFill>
                  <a:schemeClr val="tx1"/>
                </a:solidFill>
                <a:latin typeface="Arial" charset="0"/>
                <a:ea typeface="Arial" charset="0"/>
                <a:cs typeface="Arial" charset="0"/>
              </a:defRPr>
            </a:lvl6pPr>
            <a:lvl7pPr rtl="0" eaLnBrk="0" hangingPunct="0">
              <a:defRPr sz="2000">
                <a:solidFill>
                  <a:schemeClr val="tx1"/>
                </a:solidFill>
                <a:latin typeface="Arial" charset="0"/>
                <a:ea typeface="Arial" charset="0"/>
                <a:cs typeface="Arial" charset="0"/>
              </a:defRPr>
            </a:lvl7pPr>
            <a:lvl8pPr rtl="0" eaLnBrk="0" hangingPunct="0">
              <a:defRPr sz="2000">
                <a:solidFill>
                  <a:schemeClr val="tx1"/>
                </a:solidFill>
                <a:latin typeface="Arial" charset="0"/>
                <a:ea typeface="Arial" charset="0"/>
                <a:cs typeface="Arial" charset="0"/>
              </a:defRPr>
            </a:lvl8pPr>
            <a:lvl9pPr rtl="0" eaLnBrk="0" hangingPunct="0">
              <a:defRPr sz="2000">
                <a:solidFill>
                  <a:schemeClr val="tx1"/>
                </a:solidFill>
                <a:latin typeface="Arial" charset="0"/>
                <a:ea typeface="Arial" charset="0"/>
                <a:cs typeface="Arial" charset="0"/>
              </a:defRPr>
            </a:lvl9pPr>
          </a:lstStyle>
          <a:p>
            <a:pPr eaLnBrk="1" hangingPunct="1"/>
            <a:r>
              <a:rPr lang="en-US" altLang="zh-CN" sz="2400" b="1">
                <a:ea typeface="宋体" charset="0"/>
                <a:cs typeface="宋体" charset="0"/>
              </a:rPr>
              <a:t>We find the variable </a:t>
            </a:r>
            <a:r>
              <a:rPr lang="en-US" sz="2400" b="1">
                <a:solidFill>
                  <a:srgbClr val="FF0000"/>
                </a:solidFill>
              </a:rPr>
              <a:t>vECadherinP</a:t>
            </a:r>
            <a:r>
              <a:rPr lang="en-US" sz="2400" b="1"/>
              <a:t> is highly correlated with the first Principle Component score (</a:t>
            </a:r>
            <a:r>
              <a:rPr lang="en-US" sz="2400" b="1">
                <a:solidFill>
                  <a:srgbClr val="FF0000"/>
                </a:solidFill>
              </a:rPr>
              <a:t>Pearson corr. = 0.9975, p-value=2.77E-38</a:t>
            </a:r>
            <a:r>
              <a:rPr lang="en-US" sz="2400" b="1"/>
              <a:t>); the variable </a:t>
            </a:r>
            <a:r>
              <a:rPr lang="en-US" sz="2400" b="1">
                <a:solidFill>
                  <a:srgbClr val="FF0000"/>
                </a:solidFill>
              </a:rPr>
              <a:t>mMP3P</a:t>
            </a:r>
            <a:r>
              <a:rPr lang="en-US" sz="2400" b="1"/>
              <a:t> is highly correlated with the second Principle Component score (</a:t>
            </a:r>
            <a:r>
              <a:rPr lang="en-US" sz="2400" b="1">
                <a:solidFill>
                  <a:srgbClr val="FF0000"/>
                </a:solidFill>
              </a:rPr>
              <a:t>Pearson corr. = 0.9586, p-value=5.00E-19</a:t>
            </a:r>
            <a:r>
              <a:rPr lang="en-US" sz="2400" b="1"/>
              <a:t>)</a:t>
            </a:r>
          </a:p>
          <a:p>
            <a:pPr eaLnBrk="1" hangingPunct="1"/>
            <a:endParaRPr lang="en-US" sz="2400" b="1"/>
          </a:p>
          <a:p>
            <a:pPr eaLnBrk="1" hangingPunct="1"/>
            <a:r>
              <a:rPr lang="en-US" sz="2400" b="1"/>
              <a:t>Thus, we include both </a:t>
            </a:r>
            <a:r>
              <a:rPr lang="en-US" sz="2400" b="1">
                <a:solidFill>
                  <a:srgbClr val="FF0000"/>
                </a:solidFill>
              </a:rPr>
              <a:t>vECadherinP</a:t>
            </a:r>
            <a:r>
              <a:rPr lang="en-US" sz="2400" b="1"/>
              <a:t> and </a:t>
            </a:r>
            <a:r>
              <a:rPr lang="en-US" sz="2400" b="1">
                <a:solidFill>
                  <a:srgbClr val="FF0000"/>
                </a:solidFill>
              </a:rPr>
              <a:t>mMP3P </a:t>
            </a:r>
            <a:r>
              <a:rPr lang="en-US" sz="2400" b="1"/>
              <a:t>into the model</a:t>
            </a:r>
          </a:p>
        </p:txBody>
      </p:sp>
      <p:graphicFrame>
        <p:nvGraphicFramePr>
          <p:cNvPr id="6" name="Table 5"/>
          <p:cNvGraphicFramePr>
            <a:graphicFrameLocks noGrp="1"/>
          </p:cNvGraphicFramePr>
          <p:nvPr/>
        </p:nvGraphicFramePr>
        <p:xfrm>
          <a:off x="457200" y="2568575"/>
          <a:ext cx="7859713" cy="805814"/>
        </p:xfrm>
        <a:graphic>
          <a:graphicData uri="http://schemas.openxmlformats.org/drawingml/2006/table">
            <a:tbl>
              <a:tblPr/>
              <a:tblGrid>
                <a:gridCol w="1171575"/>
                <a:gridCol w="814388"/>
                <a:gridCol w="814387"/>
                <a:gridCol w="815975"/>
                <a:gridCol w="814388"/>
                <a:gridCol w="984250"/>
                <a:gridCol w="814387"/>
                <a:gridCol w="814388"/>
                <a:gridCol w="815975"/>
              </a:tblGrid>
              <a:tr h="190500">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190500">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0.285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0.333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0.018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0.997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0.213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0.518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190500">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0.559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0.959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0.305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-0.046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-0.071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0.739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-0.129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39689968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16386" name="Content Placeholder 2"/>
          <p:cNvSpPr>
            <a:spLocks noGrp="1" noChangeArrowheads="1"/>
          </p:cNvSpPr>
          <p:nvPr>
            <p:ph sz="half" idx="1"/>
          </p:nvPr>
        </p:nvSpPr>
        <p:spPr>
          <a:xfrm>
            <a:off x="457200" y="1600200"/>
            <a:ext cx="8229600" cy="1949450"/>
          </a:xfrm>
        </p:spPr>
        <p:txBody>
          <a:bodyPr/>
          <a:lstStyle/>
          <a:p>
            <a:pPr eaLnBrk="1" hangingPunct="1"/>
            <a:r>
              <a:rPr lang="en-US">
                <a:latin typeface="Arial" charset="0"/>
                <a:cs typeface="Arial" charset="0"/>
              </a:rPr>
              <a:t>7 pain-related clinical variables (discrete)</a:t>
            </a:r>
          </a:p>
          <a:p>
            <a:pPr eaLnBrk="1" hangingPunct="1"/>
            <a:r>
              <a:rPr lang="en-US" sz="1800">
                <a:latin typeface="Arial" charset="0"/>
                <a:cs typeface="Arial" charset="0"/>
              </a:rPr>
              <a:t>1.facialPainRate 2.facialWorstPainRate 3.facialPainAverageRateSixMonths </a:t>
            </a:r>
          </a:p>
          <a:p>
            <a:pPr eaLnBrk="1" hangingPunct="1"/>
            <a:r>
              <a:rPr lang="en-US" sz="1800">
                <a:latin typeface="Arial" charset="0"/>
                <a:cs typeface="Arial" charset="0"/>
              </a:rPr>
              <a:t>4.beginPainYears 5.lastMonthDistressedHeadaches </a:t>
            </a:r>
          </a:p>
          <a:p>
            <a:pPr eaLnBrk="1" hangingPunct="1"/>
            <a:r>
              <a:rPr lang="en-US" sz="1800">
                <a:latin typeface="Arial" charset="0"/>
                <a:cs typeface="Arial" charset="0"/>
              </a:rPr>
              <a:t>6.lastMonthDistressedMuscleSoreness 7.painLocation</a:t>
            </a:r>
          </a:p>
        </p:txBody>
      </p:sp>
      <p:graphicFrame>
        <p:nvGraphicFramePr>
          <p:cNvPr id="6" name="Content Placeholder 5"/>
          <p:cNvGraphicFramePr>
            <a:graphicFrameLocks noGrp="1"/>
          </p:cNvGraphicFramePr>
          <p:nvPr>
            <p:ph sz="half" idx="2"/>
          </p:nvPr>
        </p:nvGraphicFramePr>
        <p:xfrm>
          <a:off x="536575" y="3895725"/>
          <a:ext cx="3576638" cy="1971677"/>
        </p:xfrm>
        <a:graphic>
          <a:graphicData uri="http://schemas.openxmlformats.org/drawingml/2006/table">
            <a:tbl>
              <a:tblPr/>
              <a:tblGrid>
                <a:gridCol w="565150">
                  <a:extLst>
                    <a:ext uri="{9D8B030D-6E8A-4147-A177-3AD203B41FA5}"/>
                  </a:extLst>
                </a:gridCol>
                <a:gridCol w="501650">
                  <a:extLst>
                    <a:ext uri="{9D8B030D-6E8A-4147-A177-3AD203B41FA5}"/>
                  </a:extLst>
                </a:gridCol>
                <a:gridCol w="501650">
                  <a:extLst>
                    <a:ext uri="{9D8B030D-6E8A-4147-A177-3AD203B41FA5}"/>
                  </a:extLst>
                </a:gridCol>
                <a:gridCol w="503238">
                  <a:extLst>
                    <a:ext uri="{9D8B030D-6E8A-4147-A177-3AD203B41FA5}"/>
                  </a:extLst>
                </a:gridCol>
                <a:gridCol w="501650">
                  <a:extLst>
                    <a:ext uri="{9D8B030D-6E8A-4147-A177-3AD203B41FA5}"/>
                  </a:extLst>
                </a:gridCol>
                <a:gridCol w="501650">
                  <a:extLst>
                    <a:ext uri="{9D8B030D-6E8A-4147-A177-3AD203B41FA5}"/>
                  </a:extLst>
                </a:gridCol>
                <a:gridCol w="501650">
                  <a:extLst>
                    <a:ext uri="{9D8B030D-6E8A-4147-A177-3AD203B41FA5}"/>
                  </a:extLst>
                </a:gridCol>
              </a:tblGrid>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0.96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0.96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0.80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sp>
        <p:nvSpPr>
          <p:cNvPr id="16453" name="Text Box 6"/>
          <p:cNvSpPr txBox="1">
            <a:spLocks noChangeArrowheads="1"/>
          </p:cNvSpPr>
          <p:nvPr/>
        </p:nvSpPr>
        <p:spPr bwMode="auto">
          <a:xfrm>
            <a:off x="798513" y="3394075"/>
            <a:ext cx="3052762"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Polychoric correlation matrix</a:t>
            </a:r>
          </a:p>
        </p:txBody>
      </p:sp>
      <p:sp>
        <p:nvSpPr>
          <p:cNvPr id="16454" name="Text Box 7"/>
          <p:cNvSpPr txBox="1">
            <a:spLocks noChangeArrowheads="1"/>
          </p:cNvSpPr>
          <p:nvPr/>
        </p:nvSpPr>
        <p:spPr bwMode="auto">
          <a:xfrm>
            <a:off x="6165850" y="339407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graphicFrame>
        <p:nvGraphicFramePr>
          <p:cNvPr id="9" name="Table 8"/>
          <p:cNvGraphicFramePr>
            <a:graphicFrameLocks noGrp="1"/>
          </p:cNvGraphicFramePr>
          <p:nvPr/>
        </p:nvGraphicFramePr>
        <p:xfrm>
          <a:off x="4556125" y="3895725"/>
          <a:ext cx="4276725" cy="1973264"/>
        </p:xfrm>
        <a:graphic>
          <a:graphicData uri="http://schemas.openxmlformats.org/drawingml/2006/table">
            <a:tbl>
              <a:tblPr/>
              <a:tblGrid>
                <a:gridCol w="676275">
                  <a:extLst>
                    <a:ext uri="{9D8B030D-6E8A-4147-A177-3AD203B41FA5}"/>
                  </a:extLst>
                </a:gridCol>
                <a:gridCol w="600075">
                  <a:extLst>
                    <a:ext uri="{9D8B030D-6E8A-4147-A177-3AD203B41FA5}"/>
                  </a:extLst>
                </a:gridCol>
                <a:gridCol w="600075">
                  <a:extLst>
                    <a:ext uri="{9D8B030D-6E8A-4147-A177-3AD203B41FA5}"/>
                  </a:extLst>
                </a:gridCol>
                <a:gridCol w="600075">
                  <a:extLst>
                    <a:ext uri="{9D8B030D-6E8A-4147-A177-3AD203B41FA5}"/>
                  </a:extLst>
                </a:gridCol>
                <a:gridCol w="600075">
                  <a:extLst>
                    <a:ext uri="{9D8B030D-6E8A-4147-A177-3AD203B41FA5}"/>
                  </a:extLst>
                </a:gridCol>
                <a:gridCol w="600075">
                  <a:extLst>
                    <a:ext uri="{9D8B030D-6E8A-4147-A177-3AD203B41FA5}"/>
                  </a:extLst>
                </a:gridCol>
                <a:gridCol w="600075">
                  <a:extLst>
                    <a:ext uri="{9D8B030D-6E8A-4147-A177-3AD203B41FA5}"/>
                  </a:extLst>
                </a:gridCol>
              </a:tblGrid>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1.17E-08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4.80E-04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5.36E-03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9.63E-04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4.41E-05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2.21E-19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1.22E-07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7.08E-04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2.55E-03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1.17E-08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2.21E-19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1.09E-06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4.80E-04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1.22E-07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4.91E-04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1.92E-04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5.36E-03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7.08E-04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4.91E-04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098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9.63E-04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2.55E-03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1.92E-04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3.40E-03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28257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4.41E-05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1.23E-08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1.09E-06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4.90E-05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3.40E-03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sp>
        <p:nvSpPr>
          <p:cNvPr id="16521" name="Text Box 9"/>
          <p:cNvSpPr txBox="1">
            <a:spLocks noChangeArrowheads="1"/>
          </p:cNvSpPr>
          <p:nvPr/>
        </p:nvSpPr>
        <p:spPr bwMode="auto">
          <a:xfrm>
            <a:off x="1333500" y="6069013"/>
            <a:ext cx="7027863"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All the variables are highly correlated with each other !</a:t>
            </a:r>
          </a:p>
          <a:p>
            <a:pPr eaLnBrk="1" hangingPunct="1"/>
            <a:r>
              <a:rPr lang="en-US" sz="1800" b="1">
                <a:solidFill>
                  <a:srgbClr val="FF0000"/>
                </a:solidFill>
              </a:rPr>
              <a:t>     </a:t>
            </a:r>
            <a:r>
              <a:rPr lang="en-US" sz="1800" b="1">
                <a:solidFill>
                  <a:srgbClr val="0070C0"/>
                </a:solidFill>
              </a:rPr>
              <a:t>Here we only inlcude the first covariate into the model</a:t>
            </a:r>
          </a:p>
        </p:txBody>
      </p:sp>
    </p:spTree>
    <p:extLst>
      <p:ext uri="{BB962C8B-B14F-4D97-AF65-F5344CB8AC3E}">
        <p14:creationId xmlns:p14="http://schemas.microsoft.com/office/powerpoint/2010/main" val="332718013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17410" name="Content Placeholder 2"/>
          <p:cNvSpPr>
            <a:spLocks noGrp="1" noChangeArrowheads="1"/>
          </p:cNvSpPr>
          <p:nvPr>
            <p:ph sz="half" idx="1"/>
          </p:nvPr>
        </p:nvSpPr>
        <p:spPr>
          <a:xfrm>
            <a:off x="457200" y="1600200"/>
            <a:ext cx="8229600" cy="822325"/>
          </a:xfrm>
        </p:spPr>
        <p:txBody>
          <a:bodyPr/>
          <a:lstStyle/>
          <a:p>
            <a:pPr eaLnBrk="1" hangingPunct="1"/>
            <a:r>
              <a:rPr lang="en-US">
                <a:latin typeface="Arial" charset="0"/>
                <a:cs typeface="Arial" charset="0"/>
              </a:rPr>
              <a:t>8 biological markers in saliva (continuous)</a:t>
            </a:r>
            <a:endParaRPr lang="en-US" sz="1800">
              <a:latin typeface="Arial" charset="0"/>
              <a:cs typeface="Arial" charset="0"/>
            </a:endParaRPr>
          </a:p>
        </p:txBody>
      </p:sp>
      <p:sp>
        <p:nvSpPr>
          <p:cNvPr id="17411"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17412"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17413"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0000"/>
                </a:solidFill>
              </a:rPr>
              <a:t>Some variables are highly correlated while some are not ...</a:t>
            </a:r>
          </a:p>
          <a:p>
            <a:pPr eaLnBrk="1" hangingPunct="1"/>
            <a:r>
              <a:rPr lang="en-US" sz="1800" b="1" dirty="0">
                <a:solidFill>
                  <a:srgbClr val="FF0000"/>
                </a:solidFill>
              </a:rPr>
              <a:t> </a:t>
            </a:r>
          </a:p>
          <a:p>
            <a:pPr eaLnBrk="1" hangingPunct="1"/>
            <a:r>
              <a:rPr lang="en-US" sz="1800" b="1" dirty="0">
                <a:solidFill>
                  <a:srgbClr val="0070C0"/>
                </a:solidFill>
              </a:rPr>
              <a:t>One possible way: </a:t>
            </a:r>
            <a:r>
              <a:rPr lang="en-US" sz="1800" b="1" dirty="0" smtClean="0">
                <a:solidFill>
                  <a:srgbClr val="0070C0"/>
                </a:solidFill>
              </a:rPr>
              <a:t>Principal </a:t>
            </a:r>
            <a:r>
              <a:rPr lang="en-US" sz="1800" b="1" dirty="0">
                <a:solidFill>
                  <a:srgbClr val="0070C0"/>
                </a:solidFill>
              </a:rPr>
              <a:t>Component Analysis (PCA) </a:t>
            </a:r>
          </a:p>
          <a:p>
            <a:pPr eaLnBrk="1" hangingPunct="1"/>
            <a:endParaRPr lang="en-US" sz="1800" b="1" dirty="0">
              <a:solidFill>
                <a:srgbClr val="0070C0"/>
              </a:solidFill>
            </a:endParaRPr>
          </a:p>
          <a:p>
            <a:pPr eaLnBrk="1" hangingPunct="1"/>
            <a:r>
              <a:rPr lang="en-US" sz="1800" b="1" dirty="0">
                <a:solidFill>
                  <a:srgbClr val="0070C0"/>
                </a:solidFill>
              </a:rPr>
              <a:t>PCA shows that the percentage of the total variance explained by first principal component is over 98%. </a:t>
            </a:r>
          </a:p>
        </p:txBody>
      </p:sp>
      <p:graphicFrame>
        <p:nvGraphicFramePr>
          <p:cNvPr id="2" name="Content Placeholder -1"/>
          <p:cNvGraphicFramePr>
            <a:graphicFrameLocks noGrp="1"/>
          </p:cNvGraphicFramePr>
          <p:nvPr>
            <p:ph sz="half" idx="2"/>
          </p:nvPr>
        </p:nvGraphicFramePr>
        <p:xfrm>
          <a:off x="457200" y="2754313"/>
          <a:ext cx="3638550" cy="1398588"/>
        </p:xfrm>
        <a:graphic>
          <a:graphicData uri="http://schemas.openxmlformats.org/drawingml/2006/table">
            <a:tbl>
              <a:tblPr/>
              <a:tblGrid>
                <a:gridCol w="504825">
                  <a:extLst>
                    <a:ext uri="{9D8B030D-6E8A-4147-A177-3AD203B41FA5}"/>
                  </a:extLst>
                </a:gridCol>
                <a:gridCol w="447675">
                  <a:extLst>
                    <a:ext uri="{9D8B030D-6E8A-4147-A177-3AD203B41FA5}"/>
                  </a:extLst>
                </a:gridCol>
                <a:gridCol w="447675">
                  <a:extLst>
                    <a:ext uri="{9D8B030D-6E8A-4147-A177-3AD203B41FA5}"/>
                  </a:extLst>
                </a:gridCol>
                <a:gridCol w="447675">
                  <a:extLst>
                    <a:ext uri="{9D8B030D-6E8A-4147-A177-3AD203B41FA5}"/>
                  </a:extLst>
                </a:gridCol>
                <a:gridCol w="447675">
                  <a:extLst>
                    <a:ext uri="{9D8B030D-6E8A-4147-A177-3AD203B41FA5}"/>
                  </a:extLst>
                </a:gridCol>
                <a:gridCol w="447675">
                  <a:extLst>
                    <a:ext uri="{9D8B030D-6E8A-4147-A177-3AD203B41FA5}"/>
                  </a:extLst>
                </a:gridCol>
                <a:gridCol w="447675">
                  <a:extLst>
                    <a:ext uri="{9D8B030D-6E8A-4147-A177-3AD203B41FA5}"/>
                  </a:extLst>
                </a:gridCol>
                <a:gridCol w="447675">
                  <a:extLst>
                    <a:ext uri="{9D8B030D-6E8A-4147-A177-3AD203B41FA5}"/>
                  </a:extLst>
                </a:gridCol>
              </a:tblGrid>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621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462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0.45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0.66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0.29</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graphicFrame>
        <p:nvGraphicFramePr>
          <p:cNvPr id="5" name="Table 4"/>
          <p:cNvGraphicFramePr>
            <a:graphicFrameLocks noGrp="1"/>
          </p:cNvGraphicFramePr>
          <p:nvPr/>
        </p:nvGraphicFramePr>
        <p:xfrm>
          <a:off x="4503738" y="2754313"/>
          <a:ext cx="4379912" cy="1422400"/>
        </p:xfrm>
        <a:graphic>
          <a:graphicData uri="http://schemas.openxmlformats.org/drawingml/2006/table">
            <a:tbl>
              <a:tblPr/>
              <a:tblGrid>
                <a:gridCol w="606425">
                  <a:extLst>
                    <a:ext uri="{9D8B030D-6E8A-4147-A177-3AD203B41FA5}"/>
                  </a:extLst>
                </a:gridCol>
                <a:gridCol w="538162">
                  <a:extLst>
                    <a:ext uri="{9D8B030D-6E8A-4147-A177-3AD203B41FA5}"/>
                  </a:extLst>
                </a:gridCol>
                <a:gridCol w="538163">
                  <a:extLst>
                    <a:ext uri="{9D8B030D-6E8A-4147-A177-3AD203B41FA5}"/>
                  </a:extLst>
                </a:gridCol>
                <a:gridCol w="536575">
                  <a:extLst>
                    <a:ext uri="{9D8B030D-6E8A-4147-A177-3AD203B41FA5}"/>
                  </a:extLst>
                </a:gridCol>
                <a:gridCol w="538162">
                  <a:extLst>
                    <a:ext uri="{9D8B030D-6E8A-4147-A177-3AD203B41FA5}"/>
                  </a:extLst>
                </a:gridCol>
                <a:gridCol w="538163">
                  <a:extLst>
                    <a:ext uri="{9D8B030D-6E8A-4147-A177-3AD203B41FA5}"/>
                  </a:extLst>
                </a:gridCol>
                <a:gridCol w="538162">
                  <a:extLst>
                    <a:ext uri="{9D8B030D-6E8A-4147-A177-3AD203B41FA5}"/>
                  </a:extLst>
                </a:gridCol>
                <a:gridCol w="546100">
                  <a:extLst>
                    <a:ext uri="{9D8B030D-6E8A-4147-A177-3AD203B41FA5}"/>
                  </a:extLst>
                </a:gridCol>
              </a:tblGrid>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4.50E-01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2.17E-05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4.37E-03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8.01E-03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4.50E-01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1.05E-02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8.85E-04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2.17E-05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1.05E-02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4.48E-03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4.37E-03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3.78E-01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1.18E-02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4.13E-01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8.85E-04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4.48E-03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3.78E-01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6.70E-02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5.49E-01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1.38E-01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1.18E-02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6.70E-02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1.75E-01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2.00E-05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4.42E-01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4.13E-01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5.49E-01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1.75E-01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7780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8.01E-03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2.86E-02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4.05E-01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2.00E-05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spTree>
    <p:extLst>
      <p:ext uri="{BB962C8B-B14F-4D97-AF65-F5344CB8AC3E}">
        <p14:creationId xmlns:p14="http://schemas.microsoft.com/office/powerpoint/2010/main" val="402618786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18434"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saliva (continuous)</a:t>
            </a:r>
            <a:endParaRPr lang="en-US" sz="1800">
              <a:latin typeface="Arial" charset="0"/>
              <a:cs typeface="Arial" charset="0"/>
            </a:endParaRPr>
          </a:p>
        </p:txBody>
      </p:sp>
      <p:sp>
        <p:nvSpPr>
          <p:cNvPr id="18435" name="Text Box 9"/>
          <p:cNvSpPr txBox="1">
            <a:spLocks noChangeArrowheads="1"/>
          </p:cNvSpPr>
          <p:nvPr/>
        </p:nvSpPr>
        <p:spPr bwMode="auto">
          <a:xfrm>
            <a:off x="384175" y="3933825"/>
            <a:ext cx="8374063"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dirty="0">
                <a:ea typeface="宋体" charset="0"/>
                <a:cs typeface="宋体" charset="0"/>
              </a:rPr>
              <a:t>We find the variable </a:t>
            </a:r>
            <a:r>
              <a:rPr lang="en-US" b="1" dirty="0" err="1">
                <a:solidFill>
                  <a:srgbClr val="FF0000"/>
                </a:solidFill>
              </a:rPr>
              <a:t>vECadherinSA</a:t>
            </a:r>
            <a:r>
              <a:rPr lang="en-US" b="1" dirty="0"/>
              <a:t> is highly correlated with the first Principle Component score (</a:t>
            </a:r>
            <a:r>
              <a:rPr lang="en-US" b="1" dirty="0">
                <a:solidFill>
                  <a:srgbClr val="FF0000"/>
                </a:solidFill>
              </a:rPr>
              <a:t>Pearson corr. = 1.0, p-value=6.90E-81</a:t>
            </a:r>
            <a:r>
              <a:rPr lang="en-US" b="1" dirty="0"/>
              <a:t>)</a:t>
            </a:r>
          </a:p>
          <a:p>
            <a:pPr eaLnBrk="1" hangingPunct="1"/>
            <a:endParaRPr lang="en-US" b="1" dirty="0"/>
          </a:p>
          <a:p>
            <a:pPr eaLnBrk="1" hangingPunct="1"/>
            <a:r>
              <a:rPr lang="en-US" b="1" dirty="0"/>
              <a:t>Thus, we include the variable </a:t>
            </a:r>
            <a:r>
              <a:rPr lang="en-US" b="1" dirty="0" err="1">
                <a:solidFill>
                  <a:srgbClr val="FF0000"/>
                </a:solidFill>
              </a:rPr>
              <a:t>vECadherinSA</a:t>
            </a:r>
            <a:r>
              <a:rPr lang="en-US" b="1" dirty="0"/>
              <a:t> into the model</a:t>
            </a:r>
          </a:p>
        </p:txBody>
      </p:sp>
      <p:graphicFrame>
        <p:nvGraphicFramePr>
          <p:cNvPr id="3" name="Table 2"/>
          <p:cNvGraphicFramePr>
            <a:graphicFrameLocks noGrp="1"/>
          </p:cNvGraphicFramePr>
          <p:nvPr/>
        </p:nvGraphicFramePr>
        <p:xfrm>
          <a:off x="611188" y="2909888"/>
          <a:ext cx="7632700" cy="537079"/>
        </p:xfrm>
        <a:graphic>
          <a:graphicData uri="http://schemas.openxmlformats.org/drawingml/2006/table">
            <a:tbl>
              <a:tblPr/>
              <a:tblGrid>
                <a:gridCol w="1138237"/>
                <a:gridCol w="790575"/>
                <a:gridCol w="792163"/>
                <a:gridCol w="790575"/>
                <a:gridCol w="792162"/>
                <a:gridCol w="955675"/>
                <a:gridCol w="790575"/>
                <a:gridCol w="792163"/>
                <a:gridCol w="790575"/>
              </a:tblGrid>
              <a:tr h="268288">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0.150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0.545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0.478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0.157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1.000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0.319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0.149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411899659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19458" name="Content Placeholder 2"/>
          <p:cNvSpPr>
            <a:spLocks noGrp="1" noChangeArrowheads="1"/>
          </p:cNvSpPr>
          <p:nvPr>
            <p:ph sz="half" idx="1"/>
          </p:nvPr>
        </p:nvSpPr>
        <p:spPr>
          <a:xfrm>
            <a:off x="457200" y="1600200"/>
            <a:ext cx="8351838" cy="581025"/>
          </a:xfrm>
        </p:spPr>
        <p:txBody>
          <a:bodyPr/>
          <a:lstStyle/>
          <a:p>
            <a:pPr eaLnBrk="1" hangingPunct="1"/>
            <a:r>
              <a:rPr lang="en-US">
                <a:latin typeface="Arial" charset="0"/>
                <a:cs typeface="Arial" charset="0"/>
                <a:sym typeface="Arial" charset="0"/>
              </a:rPr>
              <a:t>8 biological markers in plasma (continuous)</a:t>
            </a:r>
            <a:endParaRPr lang="en-US" sz="1800">
              <a:latin typeface="Arial" charset="0"/>
              <a:cs typeface="Arial" charset="0"/>
            </a:endParaRPr>
          </a:p>
        </p:txBody>
      </p:sp>
      <p:sp>
        <p:nvSpPr>
          <p:cNvPr id="19459"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19460"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19461"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two principal components is over 99%. </a:t>
            </a:r>
          </a:p>
        </p:txBody>
      </p:sp>
      <p:graphicFrame>
        <p:nvGraphicFramePr>
          <p:cNvPr id="6" name="Content Placeholder 5"/>
          <p:cNvGraphicFramePr>
            <a:graphicFrameLocks noGrp="1"/>
          </p:cNvGraphicFramePr>
          <p:nvPr>
            <p:ph sz="half" idx="2"/>
          </p:nvPr>
        </p:nvGraphicFramePr>
        <p:xfrm>
          <a:off x="555625" y="2717800"/>
          <a:ext cx="3440113" cy="1584328"/>
        </p:xfrm>
        <a:graphic>
          <a:graphicData uri="http://schemas.openxmlformats.org/drawingml/2006/table">
            <a:tbl>
              <a:tblPr/>
              <a:tblGrid>
                <a:gridCol w="476250">
                  <a:extLst>
                    <a:ext uri="{9D8B030D-6E8A-4147-A177-3AD203B41FA5}"/>
                  </a:extLst>
                </a:gridCol>
                <a:gridCol w="422275">
                  <a:extLst>
                    <a:ext uri="{9D8B030D-6E8A-4147-A177-3AD203B41FA5}"/>
                  </a:extLst>
                </a:gridCol>
                <a:gridCol w="422275">
                  <a:extLst>
                    <a:ext uri="{9D8B030D-6E8A-4147-A177-3AD203B41FA5}"/>
                  </a:extLst>
                </a:gridCol>
                <a:gridCol w="422275">
                  <a:extLst>
                    <a:ext uri="{9D8B030D-6E8A-4147-A177-3AD203B41FA5}"/>
                  </a:extLst>
                </a:gridCol>
                <a:gridCol w="422275">
                  <a:extLst>
                    <a:ext uri="{9D8B030D-6E8A-4147-A177-3AD203B41FA5}"/>
                  </a:extLst>
                </a:gridCol>
                <a:gridCol w="423863">
                  <a:extLst>
                    <a:ext uri="{9D8B030D-6E8A-4147-A177-3AD203B41FA5}"/>
                  </a:extLst>
                </a:gridCol>
                <a:gridCol w="422275">
                  <a:extLst>
                    <a:ext uri="{9D8B030D-6E8A-4147-A177-3AD203B41FA5}"/>
                  </a:extLst>
                </a:gridCol>
                <a:gridCol w="428625">
                  <a:extLst>
                    <a:ext uri="{9D8B030D-6E8A-4147-A177-3AD203B41FA5}"/>
                  </a:extLst>
                </a:gridCol>
              </a:tblGrid>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0.77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0.33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0.25</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0.52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0.18</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graphicFrame>
        <p:nvGraphicFramePr>
          <p:cNvPr id="9" name="Table 8"/>
          <p:cNvGraphicFramePr>
            <a:graphicFrameLocks noGrp="1"/>
          </p:cNvGraphicFramePr>
          <p:nvPr/>
        </p:nvGraphicFramePr>
        <p:xfrm>
          <a:off x="4238625" y="2717800"/>
          <a:ext cx="4737100" cy="1585916"/>
        </p:xfrm>
        <a:graphic>
          <a:graphicData uri="http://schemas.openxmlformats.org/drawingml/2006/table">
            <a:tbl>
              <a:tblPr/>
              <a:tblGrid>
                <a:gridCol w="655638">
                  <a:extLst>
                    <a:ext uri="{9D8B030D-6E8A-4147-A177-3AD203B41FA5}"/>
                  </a:extLst>
                </a:gridCol>
                <a:gridCol w="581025">
                  <a:extLst>
                    <a:ext uri="{9D8B030D-6E8A-4147-A177-3AD203B41FA5}"/>
                  </a:extLst>
                </a:gridCol>
                <a:gridCol w="582612">
                  <a:extLst>
                    <a:ext uri="{9D8B030D-6E8A-4147-A177-3AD203B41FA5}"/>
                  </a:extLst>
                </a:gridCol>
                <a:gridCol w="582613">
                  <a:extLst>
                    <a:ext uri="{9D8B030D-6E8A-4147-A177-3AD203B41FA5}"/>
                  </a:extLst>
                </a:gridCol>
                <a:gridCol w="581025">
                  <a:extLst>
                    <a:ext uri="{9D8B030D-6E8A-4147-A177-3AD203B41FA5}"/>
                  </a:extLst>
                </a:gridCol>
                <a:gridCol w="581025">
                  <a:extLst>
                    <a:ext uri="{9D8B030D-6E8A-4147-A177-3AD203B41FA5}"/>
                  </a:extLst>
                </a:gridCol>
                <a:gridCol w="582612">
                  <a:extLst>
                    <a:ext uri="{9D8B030D-6E8A-4147-A177-3AD203B41FA5}"/>
                  </a:extLst>
                </a:gridCol>
                <a:gridCol w="590550">
                  <a:extLst>
                    <a:ext uri="{9D8B030D-6E8A-4147-A177-3AD203B41FA5}"/>
                  </a:extLst>
                </a:gridCol>
              </a:tblGrid>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8.74E-04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9.74E-01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4.79E-01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8.74E-04</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2.53E-02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1.26E-07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685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2.53E-02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7.82E-01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7.44E-02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1.47E-01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8.33E-01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7.82E-01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9.08E-01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5.06E-01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4.62E-01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9.74E-01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7.44E-02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9.08E-01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3.67E-01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5.18E-01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1.64E-03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2.23E-06</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1.26E-07</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5.37E-02</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5.25E-01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3.67E-01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7.57E-01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4.79E-01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5.86E-01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1.47E-01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5.06E-01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5.18E-01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1.61E-01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3.07E-01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19843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6.94E-01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5.22E-01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6.63E-01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4.62E-01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1.64E-03</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7.57E-01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3.07E-01</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cs typeface="Calibri" panose="020F0502020204030204" pitchFamily="34" charset="0"/>
                        </a:rPr>
                        <a:t>1.00E+00</a:t>
                      </a:r>
                    </a:p>
                  </a:txBody>
                  <a:tcPr marL="0" marR="0" marT="0" marB="0"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spTree>
    <p:extLst>
      <p:ext uri="{BB962C8B-B14F-4D97-AF65-F5344CB8AC3E}">
        <p14:creationId xmlns:p14="http://schemas.microsoft.com/office/powerpoint/2010/main" val="101996154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20482"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a:t>
            </a:r>
            <a:r>
              <a:rPr lang="en-US">
                <a:latin typeface="Arial" charset="0"/>
                <a:cs typeface="Arial" charset="0"/>
                <a:sym typeface="Arial" charset="0"/>
              </a:rPr>
              <a:t>plasma</a:t>
            </a:r>
            <a:r>
              <a:rPr lang="en-US">
                <a:latin typeface="Arial" charset="0"/>
                <a:cs typeface="Arial" charset="0"/>
              </a:rPr>
              <a:t> (continuous)</a:t>
            </a:r>
            <a:endParaRPr lang="en-US" sz="1800">
              <a:latin typeface="Arial" charset="0"/>
              <a:cs typeface="Arial" charset="0"/>
            </a:endParaRPr>
          </a:p>
        </p:txBody>
      </p:sp>
      <p:sp>
        <p:nvSpPr>
          <p:cNvPr id="20483" name="Text Box 9"/>
          <p:cNvSpPr txBox="1">
            <a:spLocks noChangeArrowheads="1"/>
          </p:cNvSpPr>
          <p:nvPr/>
        </p:nvSpPr>
        <p:spPr bwMode="auto">
          <a:xfrm>
            <a:off x="457200" y="3573463"/>
            <a:ext cx="8374063" cy="304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vECadherinP</a:t>
            </a:r>
            <a:r>
              <a:rPr lang="en-US" b="1"/>
              <a:t> is highly correlated with the first Principle Component score (</a:t>
            </a:r>
            <a:r>
              <a:rPr lang="en-US" b="1">
                <a:solidFill>
                  <a:srgbClr val="FF0000"/>
                </a:solidFill>
              </a:rPr>
              <a:t>Pearson corr. = 0.9975, p-value=2.77E-38</a:t>
            </a:r>
            <a:r>
              <a:rPr lang="en-US" b="1"/>
              <a:t>); the variable </a:t>
            </a:r>
            <a:r>
              <a:rPr lang="en-US" b="1">
                <a:solidFill>
                  <a:srgbClr val="FF0000"/>
                </a:solidFill>
              </a:rPr>
              <a:t>mMP3P</a:t>
            </a:r>
            <a:r>
              <a:rPr lang="en-US" b="1"/>
              <a:t> is highly correlated with the second Principle Component score (</a:t>
            </a:r>
            <a:r>
              <a:rPr lang="en-US" b="1">
                <a:solidFill>
                  <a:srgbClr val="FF0000"/>
                </a:solidFill>
              </a:rPr>
              <a:t>Pearson corr. = 0.9586, p-value=5.00E-19</a:t>
            </a:r>
            <a:r>
              <a:rPr lang="en-US" b="1"/>
              <a:t>)</a:t>
            </a:r>
          </a:p>
          <a:p>
            <a:pPr eaLnBrk="1" hangingPunct="1"/>
            <a:endParaRPr lang="en-US" b="1"/>
          </a:p>
          <a:p>
            <a:pPr eaLnBrk="1" hangingPunct="1"/>
            <a:r>
              <a:rPr lang="en-US" b="1"/>
              <a:t>Thus, we include both </a:t>
            </a:r>
            <a:r>
              <a:rPr lang="en-US" b="1">
                <a:solidFill>
                  <a:srgbClr val="FF0000"/>
                </a:solidFill>
              </a:rPr>
              <a:t>vECadherinP</a:t>
            </a:r>
            <a:r>
              <a:rPr lang="en-US" b="1"/>
              <a:t> and </a:t>
            </a:r>
            <a:r>
              <a:rPr lang="en-US" b="1">
                <a:solidFill>
                  <a:srgbClr val="FF0000"/>
                </a:solidFill>
              </a:rPr>
              <a:t>mMP3P </a:t>
            </a:r>
            <a:r>
              <a:rPr lang="en-US" b="1"/>
              <a:t>into the model</a:t>
            </a:r>
          </a:p>
        </p:txBody>
      </p:sp>
      <p:graphicFrame>
        <p:nvGraphicFramePr>
          <p:cNvPr id="6" name="Table 5"/>
          <p:cNvGraphicFramePr>
            <a:graphicFrameLocks noGrp="1"/>
          </p:cNvGraphicFramePr>
          <p:nvPr/>
        </p:nvGraphicFramePr>
        <p:xfrm>
          <a:off x="457200" y="2568575"/>
          <a:ext cx="7859713" cy="806451"/>
        </p:xfrm>
        <a:graphic>
          <a:graphicData uri="http://schemas.openxmlformats.org/drawingml/2006/table">
            <a:tbl>
              <a:tblPr/>
              <a:tblGrid>
                <a:gridCol w="1171575"/>
                <a:gridCol w="814388"/>
                <a:gridCol w="814387"/>
                <a:gridCol w="815975"/>
                <a:gridCol w="814388"/>
                <a:gridCol w="984250"/>
                <a:gridCol w="814387"/>
                <a:gridCol w="814388"/>
                <a:gridCol w="815975"/>
              </a:tblGrid>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0.285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0.333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0.018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0.997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0.213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0.518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0.559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0.959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0.305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-0.046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-0.071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0.739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-0.129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53253415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3450"/>
            <a:ext cx="8229600" cy="1143000"/>
          </a:xfrm>
        </p:spPr>
        <p:txBody>
          <a:bodyPr/>
          <a:lstStyle/>
          <a:p>
            <a:r>
              <a:rPr lang="en-US" dirty="0" smtClean="0"/>
              <a:t>Introduction</a:t>
            </a:r>
            <a:endParaRPr lang="en-US" dirty="0"/>
          </a:p>
        </p:txBody>
      </p:sp>
      <p:sp>
        <p:nvSpPr>
          <p:cNvPr id="3" name="Content Placeholder 2"/>
          <p:cNvSpPr>
            <a:spLocks noGrp="1"/>
          </p:cNvSpPr>
          <p:nvPr>
            <p:ph sz="half" idx="1"/>
          </p:nvPr>
        </p:nvSpPr>
        <p:spPr>
          <a:xfrm>
            <a:off x="457200" y="798947"/>
            <a:ext cx="8229600" cy="2797693"/>
          </a:xfrm>
        </p:spPr>
        <p:txBody>
          <a:bodyPr/>
          <a:lstStyle/>
          <a:p>
            <a:r>
              <a:rPr lang="en-US" dirty="0" smtClean="0"/>
              <a:t>No disease-modifying therapy exists for OA. </a:t>
            </a:r>
          </a:p>
          <a:p>
            <a:r>
              <a:rPr lang="en-US" dirty="0" smtClean="0"/>
              <a:t>A biomarker is needed</a:t>
            </a:r>
          </a:p>
          <a:p>
            <a:pPr lvl="1"/>
            <a:r>
              <a:rPr lang="en-US" dirty="0" smtClean="0"/>
              <a:t>Signal morphological and pathological changes. </a:t>
            </a:r>
          </a:p>
          <a:p>
            <a:pPr lvl="1"/>
            <a:r>
              <a:rPr lang="en-US" dirty="0" smtClean="0"/>
              <a:t>Usable in earliest stages of OA throughout the course of the disease.</a:t>
            </a:r>
          </a:p>
          <a:p>
            <a:r>
              <a:rPr lang="en-US" dirty="0" smtClean="0"/>
              <a:t>Disease treatment focused on pain management.</a:t>
            </a:r>
          </a:p>
          <a:p>
            <a:pPr lvl="1"/>
            <a:endParaRPr lang="en-US" dirty="0" smtClean="0"/>
          </a:p>
        </p:txBody>
      </p:sp>
      <p:pic>
        <p:nvPicPr>
          <p:cNvPr id="5" name="Picture 4" descr="stagesOfBoneResorpti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360" y="3505200"/>
            <a:ext cx="7386320" cy="3256960"/>
          </a:xfrm>
          <a:prstGeom prst="rect">
            <a:avLst/>
          </a:prstGeom>
        </p:spPr>
      </p:pic>
    </p:spTree>
    <p:extLst>
      <p:ext uri="{BB962C8B-B14F-4D97-AF65-F5344CB8AC3E}">
        <p14:creationId xmlns:p14="http://schemas.microsoft.com/office/powerpoint/2010/main" val="146070524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5" name="Title 1"/>
          <p:cNvSpPr>
            <a:spLocks noGrp="1" noChangeArrowheads="1"/>
          </p:cNvSpPr>
          <p:nvPr>
            <p:ph type="title"/>
          </p:nvPr>
        </p:nvSpPr>
        <p:spPr/>
        <p:txBody>
          <a:bodyPr>
            <a:normAutofit fontScale="90000"/>
          </a:bodyPr>
          <a:lstStyle/>
          <a:p>
            <a:pPr eaLnBrk="1" hangingPunct="1"/>
            <a:r>
              <a:rPr lang="en-US" sz="3600">
                <a:latin typeface="Arial" charset="0"/>
                <a:cs typeface="Arial" charset="0"/>
              </a:rPr>
              <a:t>Multivariate Varying Coefficient Model for Shape Data</a:t>
            </a:r>
            <a:r>
              <a:rPr lang="en-US">
                <a:latin typeface="Arial" charset="0"/>
                <a:cs typeface="Arial" charset="0"/>
              </a:rPr>
              <a:t> </a:t>
            </a:r>
          </a:p>
        </p:txBody>
      </p:sp>
      <p:graphicFrame>
        <p:nvGraphicFramePr>
          <p:cNvPr id="21506" name="Content Placeholder 4">
            <a:hlinkClick r:id="" action="ppaction://ole?verb=1"/>
          </p:cNvPr>
          <p:cNvGraphicFramePr>
            <a:graphicFrameLocks noGrp="1" noChangeAspect="1"/>
          </p:cNvGraphicFramePr>
          <p:nvPr>
            <p:ph sz="half" idx="1"/>
          </p:nvPr>
        </p:nvGraphicFramePr>
        <p:xfrm>
          <a:off x="388938" y="1844675"/>
          <a:ext cx="8194675" cy="1130300"/>
        </p:xfrm>
        <a:graphic>
          <a:graphicData uri="http://schemas.openxmlformats.org/presentationml/2006/ole">
            <mc:AlternateContent xmlns:mc="http://schemas.openxmlformats.org/markup-compatibility/2006">
              <mc:Choice xmlns:v="urn:schemas-microsoft-com:vml" Requires="v">
                <p:oleObj spid="_x0000_s14342" name="Equation" r:id="rId3" imgW="3314700" imgH="457200" progId="Equation.3">
                  <p:embed/>
                </p:oleObj>
              </mc:Choice>
              <mc:Fallback>
                <p:oleObj name="Equation" r:id="rId3" imgW="3314700" imgH="457200" progId="Equation.3">
                  <p:embed/>
                  <p:pic>
                    <p:nvPicPr>
                      <p:cNvPr id="0" name=""/>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938" y="1844675"/>
                        <a:ext cx="8194675"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21507" name="Content Placeholder 13"/>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539750" y="3643313"/>
            <a:ext cx="8064500" cy="2919412"/>
          </a:xfrm>
        </p:spPr>
      </p:pic>
    </p:spTree>
    <p:extLst>
      <p:ext uri="{BB962C8B-B14F-4D97-AF65-F5344CB8AC3E}">
        <p14:creationId xmlns:p14="http://schemas.microsoft.com/office/powerpoint/2010/main" val="107579435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noChangeArrowheads="1"/>
          </p:cNvSpPr>
          <p:nvPr>
            <p:ph type="title"/>
          </p:nvPr>
        </p:nvSpPr>
        <p:spPr/>
        <p:txBody>
          <a:bodyPr/>
          <a:lstStyle/>
          <a:p>
            <a:pPr eaLnBrk="1" hangingPunct="1"/>
            <a:r>
              <a:rPr lang="en-US">
                <a:latin typeface="Arial" charset="0"/>
                <a:cs typeface="Arial" charset="0"/>
              </a:rPr>
              <a:t>Result</a:t>
            </a:r>
          </a:p>
        </p:txBody>
      </p:sp>
      <p:graphicFrame>
        <p:nvGraphicFramePr>
          <p:cNvPr id="6" name="Table 5"/>
          <p:cNvGraphicFramePr>
            <a:graphicFrameLocks noGrp="1"/>
          </p:cNvGraphicFramePr>
          <p:nvPr/>
        </p:nvGraphicFramePr>
        <p:xfrm>
          <a:off x="546100" y="1631950"/>
          <a:ext cx="8053388" cy="4286253"/>
        </p:xfrm>
        <a:graphic>
          <a:graphicData uri="http://schemas.openxmlformats.org/drawingml/2006/table">
            <a:tbl>
              <a:tblPr/>
              <a:tblGrid>
                <a:gridCol w="3819525"/>
                <a:gridCol w="2005013"/>
                <a:gridCol w="2228850"/>
              </a:tblGrid>
              <a:tr h="45878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Covariate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Global p-value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Clustering p-value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4762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Group</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0.012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0.028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783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Age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0.050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0.022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47783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Sex</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0.066</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0.070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62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sym typeface="+mn-ea" charset="0"/>
                        </a:rPr>
                        <a:t>Facial pain rate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0.046</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0.050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SA</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0.214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0.172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mMP3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0.248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0.252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0.046</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0.050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bl>
          </a:graphicData>
        </a:graphic>
      </p:graphicFrame>
    </p:spTree>
    <p:extLst>
      <p:ext uri="{BB962C8B-B14F-4D97-AF65-F5344CB8AC3E}">
        <p14:creationId xmlns:p14="http://schemas.microsoft.com/office/powerpoint/2010/main" val="419744710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noChangeArrowheads="1"/>
          </p:cNvSpPr>
          <p:nvPr>
            <p:ph type="title"/>
          </p:nvPr>
        </p:nvSpPr>
        <p:spPr/>
        <p:txBody>
          <a:bodyPr/>
          <a:lstStyle/>
          <a:p>
            <a:pPr eaLnBrk="1" hangingPunct="1"/>
            <a:r>
              <a:rPr lang="en-US">
                <a:latin typeface="Arial" charset="0"/>
                <a:cs typeface="Arial" charset="0"/>
              </a:rPr>
              <a:t>Local P-values </a:t>
            </a:r>
            <a:r>
              <a:rPr lang="en-US">
                <a:latin typeface="Arial" charset="0"/>
                <a:ea typeface="宋体" charset="0"/>
                <a:cs typeface="宋体" charset="0"/>
              </a:rPr>
              <a:t>(</a:t>
            </a:r>
            <a:r>
              <a:rPr lang="en-US" altLang="zh-CN">
                <a:latin typeface="Arial" charset="0"/>
                <a:ea typeface="宋体" charset="0"/>
                <a:cs typeface="宋体" charset="0"/>
              </a:rPr>
              <a:t>Group)</a:t>
            </a:r>
          </a:p>
        </p:txBody>
      </p:sp>
      <p:pic>
        <p:nvPicPr>
          <p:cNvPr id="23554" name="Content Placeholder 5"/>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1368425" y="1844675"/>
            <a:ext cx="6407150" cy="4806950"/>
          </a:xfrm>
        </p:spPr>
      </p:pic>
    </p:spTree>
    <p:extLst>
      <p:ext uri="{BB962C8B-B14F-4D97-AF65-F5344CB8AC3E}">
        <p14:creationId xmlns:p14="http://schemas.microsoft.com/office/powerpoint/2010/main" val="395381311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noChangeArrowheads="1"/>
          </p:cNvSpPr>
          <p:nvPr>
            <p:ph type="title"/>
          </p:nvPr>
        </p:nvSpPr>
        <p:spPr/>
        <p:txBody>
          <a:bodyPr/>
          <a:lstStyle/>
          <a:p>
            <a:pPr eaLnBrk="1" hangingPunct="1"/>
            <a:r>
              <a:rPr lang="en-US">
                <a:latin typeface="Arial" charset="0"/>
                <a:cs typeface="Arial" charset="0"/>
              </a:rPr>
              <a:t>Local P-values (Age)</a:t>
            </a:r>
          </a:p>
        </p:txBody>
      </p:sp>
      <p:pic>
        <p:nvPicPr>
          <p:cNvPr id="24578" name="Content Placeholder 6"/>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403350" y="1773238"/>
            <a:ext cx="6337300" cy="4751387"/>
          </a:xfrm>
        </p:spPr>
      </p:pic>
    </p:spTree>
    <p:extLst>
      <p:ext uri="{BB962C8B-B14F-4D97-AF65-F5344CB8AC3E}">
        <p14:creationId xmlns:p14="http://schemas.microsoft.com/office/powerpoint/2010/main" val="354673252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noChangeArrowheads="1"/>
          </p:cNvSpPr>
          <p:nvPr>
            <p:ph type="title"/>
          </p:nvPr>
        </p:nvSpPr>
        <p:spPr/>
        <p:txBody>
          <a:bodyPr/>
          <a:lstStyle/>
          <a:p>
            <a:pPr eaLnBrk="1" hangingPunct="1"/>
            <a:r>
              <a:rPr lang="en-US">
                <a:latin typeface="Arial" charset="0"/>
                <a:cs typeface="Arial" charset="0"/>
              </a:rPr>
              <a:t>Local P-values (Facial pain rate)</a:t>
            </a:r>
          </a:p>
        </p:txBody>
      </p:sp>
      <p:pic>
        <p:nvPicPr>
          <p:cNvPr id="25602" name="Content Placeholder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50938" y="1727200"/>
            <a:ext cx="6842125" cy="5130800"/>
          </a:xfrm>
        </p:spPr>
      </p:pic>
    </p:spTree>
    <p:extLst>
      <p:ext uri="{BB962C8B-B14F-4D97-AF65-F5344CB8AC3E}">
        <p14:creationId xmlns:p14="http://schemas.microsoft.com/office/powerpoint/2010/main" val="220129942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noChangeArrowheads="1"/>
          </p:cNvSpPr>
          <p:nvPr>
            <p:ph type="title"/>
          </p:nvPr>
        </p:nvSpPr>
        <p:spPr/>
        <p:txBody>
          <a:bodyPr/>
          <a:lstStyle/>
          <a:p>
            <a:pPr eaLnBrk="1" hangingPunct="1"/>
            <a:r>
              <a:rPr lang="en-US">
                <a:latin typeface="Arial" charset="0"/>
                <a:cs typeface="Arial" charset="0"/>
              </a:rPr>
              <a:t>Local P-values (vECadherinP)</a:t>
            </a:r>
          </a:p>
        </p:txBody>
      </p:sp>
      <p:pic>
        <p:nvPicPr>
          <p:cNvPr id="26626" name="Content Placeholder 5"/>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87450" y="1628775"/>
            <a:ext cx="6769100" cy="5076825"/>
          </a:xfrm>
        </p:spPr>
      </p:pic>
    </p:spTree>
    <p:extLst>
      <p:ext uri="{BB962C8B-B14F-4D97-AF65-F5344CB8AC3E}">
        <p14:creationId xmlns:p14="http://schemas.microsoft.com/office/powerpoint/2010/main" val="18489367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noChangeArrowheads="1"/>
          </p:cNvSpPr>
          <p:nvPr>
            <p:ph type="title"/>
          </p:nvPr>
        </p:nvSpPr>
        <p:spPr>
          <a:xfrm>
            <a:off x="539750" y="2708275"/>
            <a:ext cx="8229600" cy="1143000"/>
          </a:xfrm>
        </p:spPr>
        <p:txBody>
          <a:bodyPr/>
          <a:lstStyle/>
          <a:p>
            <a:r>
              <a:rPr lang="en-US" b="1" u="sng">
                <a:latin typeface="Arial" charset="0"/>
                <a:cs typeface="Arial" charset="0"/>
              </a:rPr>
              <a:t>Analysis on Normal</a:t>
            </a:r>
          </a:p>
        </p:txBody>
      </p:sp>
    </p:spTree>
    <p:extLst>
      <p:ext uri="{BB962C8B-B14F-4D97-AF65-F5344CB8AC3E}">
        <p14:creationId xmlns:p14="http://schemas.microsoft.com/office/powerpoint/2010/main" val="21684241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28674" name="Content Placeholder 2"/>
          <p:cNvSpPr>
            <a:spLocks noGrp="1" noChangeArrowheads="1"/>
          </p:cNvSpPr>
          <p:nvPr>
            <p:ph sz="half" idx="1"/>
          </p:nvPr>
        </p:nvSpPr>
        <p:spPr>
          <a:xfrm>
            <a:off x="457200" y="1600200"/>
            <a:ext cx="8229600" cy="1949450"/>
          </a:xfrm>
        </p:spPr>
        <p:txBody>
          <a:bodyPr/>
          <a:lstStyle/>
          <a:p>
            <a:pPr eaLnBrk="1" hangingPunct="1"/>
            <a:r>
              <a:rPr lang="en-US">
                <a:latin typeface="Arial" charset="0"/>
                <a:cs typeface="Arial" charset="0"/>
              </a:rPr>
              <a:t>7 pain-related clinical variables (discrete)</a:t>
            </a:r>
          </a:p>
          <a:p>
            <a:pPr eaLnBrk="1" hangingPunct="1"/>
            <a:r>
              <a:rPr lang="en-US" sz="1800">
                <a:latin typeface="Arial" charset="0"/>
                <a:cs typeface="Arial" charset="0"/>
              </a:rPr>
              <a:t>1.facialPainRate 2.facialWorstPainRate 3.facialPainAverageRateSixMonths </a:t>
            </a:r>
          </a:p>
          <a:p>
            <a:pPr eaLnBrk="1" hangingPunct="1"/>
            <a:r>
              <a:rPr lang="en-US" sz="1800">
                <a:latin typeface="Arial" charset="0"/>
                <a:cs typeface="Arial" charset="0"/>
              </a:rPr>
              <a:t>4.beginPainYears 5.lastMonthDistressedHeadaches </a:t>
            </a:r>
          </a:p>
          <a:p>
            <a:pPr eaLnBrk="1" hangingPunct="1"/>
            <a:r>
              <a:rPr lang="en-US" sz="1800">
                <a:latin typeface="Arial" charset="0"/>
                <a:cs typeface="Arial" charset="0"/>
              </a:rPr>
              <a:t>6.lastMonthDistressedMuscleSoreness 7.painLocation</a:t>
            </a:r>
          </a:p>
          <a:p>
            <a:pPr eaLnBrk="1" hangingPunct="1"/>
            <a:endParaRPr lang="en-US" sz="1800">
              <a:latin typeface="Arial" charset="0"/>
              <a:cs typeface="Arial" charset="0"/>
            </a:endParaRPr>
          </a:p>
        </p:txBody>
      </p:sp>
      <p:sp>
        <p:nvSpPr>
          <p:cNvPr id="28675" name="Rectangle 3"/>
          <p:cNvSpPr>
            <a:spLocks noChangeArrowheads="1"/>
          </p:cNvSpPr>
          <p:nvPr/>
        </p:nvSpPr>
        <p:spPr bwMode="auto">
          <a:xfrm>
            <a:off x="457200" y="4365625"/>
            <a:ext cx="8229600"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eaLnBrk="1" hangingPunct="1"/>
            <a:r>
              <a:rPr lang="en-US" sz="2800" b="1">
                <a:solidFill>
                  <a:srgbClr val="0070C0"/>
                </a:solidFill>
              </a:rPr>
              <a:t>For all the 7 variables, most observations are zeros except the variable </a:t>
            </a:r>
            <a:r>
              <a:rPr lang="en-US" sz="2800" b="1">
                <a:solidFill>
                  <a:srgbClr val="FF0000"/>
                </a:solidFill>
              </a:rPr>
              <a:t>last Month Distressed Headaches</a:t>
            </a:r>
            <a:r>
              <a:rPr lang="en-US" sz="2800" b="1">
                <a:solidFill>
                  <a:srgbClr val="0070C0"/>
                </a:solidFill>
              </a:rPr>
              <a:t>. Thus, we only include this one into the model.</a:t>
            </a:r>
          </a:p>
        </p:txBody>
      </p:sp>
    </p:spTree>
    <p:extLst>
      <p:ext uri="{BB962C8B-B14F-4D97-AF65-F5344CB8AC3E}">
        <p14:creationId xmlns:p14="http://schemas.microsoft.com/office/powerpoint/2010/main" val="9364889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29698" name="Content Placeholder 2"/>
          <p:cNvSpPr>
            <a:spLocks noGrp="1" noChangeArrowheads="1"/>
          </p:cNvSpPr>
          <p:nvPr>
            <p:ph sz="half" idx="1"/>
          </p:nvPr>
        </p:nvSpPr>
        <p:spPr>
          <a:xfrm>
            <a:off x="457200" y="1600200"/>
            <a:ext cx="8229600" cy="822325"/>
          </a:xfrm>
        </p:spPr>
        <p:txBody>
          <a:bodyPr/>
          <a:lstStyle/>
          <a:p>
            <a:pPr eaLnBrk="1" hangingPunct="1"/>
            <a:r>
              <a:rPr lang="en-US">
                <a:latin typeface="Arial" charset="0"/>
                <a:cs typeface="Arial" charset="0"/>
              </a:rPr>
              <a:t>8 biological markers in saliva (continuous)</a:t>
            </a:r>
            <a:endParaRPr lang="en-US" sz="1800">
              <a:latin typeface="Arial" charset="0"/>
              <a:cs typeface="Arial" charset="0"/>
            </a:endParaRPr>
          </a:p>
        </p:txBody>
      </p:sp>
      <p:sp>
        <p:nvSpPr>
          <p:cNvPr id="29699"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29700"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29701"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two principal components is over 88%. </a:t>
            </a:r>
          </a:p>
        </p:txBody>
      </p:sp>
      <p:graphicFrame>
        <p:nvGraphicFramePr>
          <p:cNvPr id="3" name="Table 2"/>
          <p:cNvGraphicFramePr>
            <a:graphicFrameLocks noGrp="1"/>
          </p:cNvGraphicFramePr>
          <p:nvPr/>
        </p:nvGraphicFramePr>
        <p:xfrm>
          <a:off x="476250" y="2570163"/>
          <a:ext cx="3700463" cy="1782999"/>
        </p:xfrm>
        <a:graphic>
          <a:graphicData uri="http://schemas.openxmlformats.org/drawingml/2006/table">
            <a:tbl>
              <a:tblPr/>
              <a:tblGrid>
                <a:gridCol w="450850"/>
                <a:gridCol w="450850"/>
                <a:gridCol w="450850"/>
                <a:gridCol w="450850"/>
                <a:gridCol w="544513"/>
                <a:gridCol w="450850"/>
                <a:gridCol w="450850"/>
                <a:gridCol w="450850"/>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graphicFrame>
        <p:nvGraphicFramePr>
          <p:cNvPr id="7" name="Table 6"/>
          <p:cNvGraphicFramePr>
            <a:graphicFrameLocks noGrp="1"/>
          </p:cNvGraphicFramePr>
          <p:nvPr/>
        </p:nvGraphicFramePr>
        <p:xfrm>
          <a:off x="4843463" y="2566988"/>
          <a:ext cx="3700462" cy="1782999"/>
        </p:xfrm>
        <a:graphic>
          <a:graphicData uri="http://schemas.openxmlformats.org/drawingml/2006/table">
            <a:tbl>
              <a:tblPr/>
              <a:tblGrid>
                <a:gridCol w="450850"/>
                <a:gridCol w="450850"/>
                <a:gridCol w="450850"/>
                <a:gridCol w="450850"/>
                <a:gridCol w="544512"/>
                <a:gridCol w="450850"/>
                <a:gridCol w="450850"/>
                <a:gridCol w="450850"/>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8666738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30722"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saliva (continuous)</a:t>
            </a:r>
            <a:endParaRPr lang="en-US" sz="1800">
              <a:latin typeface="Arial" charset="0"/>
              <a:cs typeface="Arial" charset="0"/>
            </a:endParaRPr>
          </a:p>
        </p:txBody>
      </p:sp>
      <p:sp>
        <p:nvSpPr>
          <p:cNvPr id="30723" name="Text Box 9"/>
          <p:cNvSpPr txBox="1">
            <a:spLocks noChangeArrowheads="1"/>
          </p:cNvSpPr>
          <p:nvPr/>
        </p:nvSpPr>
        <p:spPr bwMode="auto">
          <a:xfrm>
            <a:off x="384175" y="3617913"/>
            <a:ext cx="8374063" cy="267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vECadherinSA</a:t>
            </a:r>
            <a:r>
              <a:rPr lang="en-US" b="1"/>
              <a:t> is highly correlated with the first Principle Component score (</a:t>
            </a:r>
            <a:r>
              <a:rPr lang="en-US" b="1">
                <a:solidFill>
                  <a:srgbClr val="FF0000"/>
                </a:solidFill>
              </a:rPr>
              <a:t>Pearson corr. = 0.989, p-value=7.99E-14</a:t>
            </a:r>
            <a:r>
              <a:rPr lang="en-US" b="1"/>
              <a:t>); and </a:t>
            </a:r>
            <a:r>
              <a:rPr lang="en-US" altLang="zh-CN" b="1">
                <a:ea typeface="宋体" charset="0"/>
                <a:cs typeface="宋体" charset="0"/>
              </a:rPr>
              <a:t>the variable </a:t>
            </a:r>
            <a:r>
              <a:rPr lang="en-US" b="1">
                <a:solidFill>
                  <a:srgbClr val="FF0000"/>
                </a:solidFill>
              </a:rPr>
              <a:t>mMP7SA</a:t>
            </a:r>
            <a:r>
              <a:rPr lang="en-US" b="1"/>
              <a:t> is highly correlated with the second Principle Component score (</a:t>
            </a:r>
            <a:r>
              <a:rPr lang="en-US" b="1">
                <a:solidFill>
                  <a:srgbClr val="FF0000"/>
                </a:solidFill>
              </a:rPr>
              <a:t>Pearson corr. = 0.850, p-value=1.54E-5</a:t>
            </a:r>
            <a:r>
              <a:rPr lang="en-US" b="1"/>
              <a:t>)</a:t>
            </a:r>
          </a:p>
          <a:p>
            <a:pPr eaLnBrk="1" hangingPunct="1"/>
            <a:endParaRPr lang="en-US" b="1"/>
          </a:p>
          <a:p>
            <a:pPr eaLnBrk="1" hangingPunct="1"/>
            <a:r>
              <a:rPr lang="en-US" b="1"/>
              <a:t>Thus, we include these two variables into the model</a:t>
            </a:r>
          </a:p>
        </p:txBody>
      </p:sp>
      <p:graphicFrame>
        <p:nvGraphicFramePr>
          <p:cNvPr id="2" name="Table 1"/>
          <p:cNvGraphicFramePr>
            <a:graphicFrameLocks noGrp="1"/>
          </p:cNvGraphicFramePr>
          <p:nvPr/>
        </p:nvGraphicFramePr>
        <p:xfrm>
          <a:off x="604838" y="2570163"/>
          <a:ext cx="7932737" cy="806451"/>
        </p:xfrm>
        <a:graphic>
          <a:graphicData uri="http://schemas.openxmlformats.org/drawingml/2006/table">
            <a:tbl>
              <a:tblPr/>
              <a:tblGrid>
                <a:gridCol w="1182687"/>
                <a:gridCol w="822325"/>
                <a:gridCol w="822325"/>
                <a:gridCol w="822325"/>
                <a:gridCol w="822325"/>
                <a:gridCol w="993775"/>
                <a:gridCol w="822325"/>
                <a:gridCol w="822325"/>
                <a:gridCol w="822325"/>
              </a:tblGrid>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0.467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-0.063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0.385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0.312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0.989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0.248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0.657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0.214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0.489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0.488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0.850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0.406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0.022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0.578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-0.564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0.174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1025214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30"/>
            <a:ext cx="8229600" cy="1143000"/>
          </a:xfrm>
        </p:spPr>
        <p:txBody>
          <a:bodyPr/>
          <a:lstStyle/>
          <a:p>
            <a:r>
              <a:rPr lang="en-US" dirty="0" smtClean="0"/>
              <a:t>Materials</a:t>
            </a:r>
            <a:endParaRPr lang="en-US" dirty="0"/>
          </a:p>
        </p:txBody>
      </p:sp>
      <p:sp>
        <p:nvSpPr>
          <p:cNvPr id="3" name="Content Placeholder 2"/>
          <p:cNvSpPr>
            <a:spLocks noGrp="1"/>
          </p:cNvSpPr>
          <p:nvPr>
            <p:ph idx="1"/>
          </p:nvPr>
        </p:nvSpPr>
        <p:spPr>
          <a:xfrm>
            <a:off x="457200" y="997199"/>
            <a:ext cx="8524616" cy="5635817"/>
          </a:xfrm>
        </p:spPr>
        <p:txBody>
          <a:bodyPr>
            <a:normAutofit fontScale="85000" lnSpcReduction="20000"/>
          </a:bodyPr>
          <a:lstStyle/>
          <a:p>
            <a:pPr marL="342900" lvl="1" indent="-342900">
              <a:buFont typeface="Arial"/>
              <a:buChar char="•"/>
            </a:pPr>
            <a:r>
              <a:rPr lang="en-US" dirty="0" smtClean="0"/>
              <a:t>3D Surface representation for 293 condyles (105 Control and 154 with diagnosis of TMJ OA)</a:t>
            </a:r>
          </a:p>
          <a:p>
            <a:pPr lvl="1"/>
            <a:r>
              <a:rPr lang="en-US" dirty="0" smtClean="0"/>
              <a:t>Cone Beam Computed Tomography (CBCT)</a:t>
            </a:r>
          </a:p>
          <a:p>
            <a:pPr lvl="1"/>
            <a:r>
              <a:rPr lang="en-US" dirty="0" smtClean="0"/>
              <a:t>0.08 mm isotropic voxel size, 4cm x 4cm field of view scan using the 3D </a:t>
            </a:r>
            <a:r>
              <a:rPr lang="en-US" dirty="0" err="1" smtClean="0"/>
              <a:t>Accuitomo</a:t>
            </a:r>
            <a:r>
              <a:rPr lang="en-US" dirty="0" smtClean="0"/>
              <a:t> 170, Morita Corp.</a:t>
            </a:r>
          </a:p>
          <a:p>
            <a:r>
              <a:rPr lang="en-US" dirty="0" smtClean="0"/>
              <a:t>Saliva</a:t>
            </a:r>
            <a:r>
              <a:rPr lang="en-US" b="1" dirty="0" smtClean="0"/>
              <a:t> </a:t>
            </a:r>
            <a:r>
              <a:rPr lang="en-US" dirty="0"/>
              <a:t>samples </a:t>
            </a:r>
            <a:endParaRPr lang="en-US" dirty="0" smtClean="0"/>
          </a:p>
          <a:p>
            <a:pPr lvl="1"/>
            <a:r>
              <a:rPr lang="en-US" dirty="0" smtClean="0"/>
              <a:t>3 </a:t>
            </a:r>
            <a:r>
              <a:rPr lang="en-US" dirty="0"/>
              <a:t>ml or 15 min maximum. </a:t>
            </a:r>
            <a:endParaRPr lang="en-US" dirty="0" smtClean="0"/>
          </a:p>
          <a:p>
            <a:pPr lvl="1"/>
            <a:r>
              <a:rPr lang="en-US" dirty="0" err="1" smtClean="0"/>
              <a:t>Aliquoted</a:t>
            </a:r>
            <a:r>
              <a:rPr lang="en-US" dirty="0" smtClean="0"/>
              <a:t> </a:t>
            </a:r>
            <a:r>
              <a:rPr lang="en-US" dirty="0"/>
              <a:t>to exactly 2 </a:t>
            </a:r>
            <a:r>
              <a:rPr lang="en-US" dirty="0" smtClean="0"/>
              <a:t>ml </a:t>
            </a:r>
            <a:r>
              <a:rPr lang="en-US" dirty="0"/>
              <a:t>and </a:t>
            </a:r>
            <a:r>
              <a:rPr lang="en-US" dirty="0" smtClean="0"/>
              <a:t>an  inhibitor </a:t>
            </a:r>
            <a:r>
              <a:rPr lang="en-US" dirty="0"/>
              <a:t>protease (</a:t>
            </a:r>
            <a:r>
              <a:rPr lang="en-US" dirty="0" err="1"/>
              <a:t>Aprotinin</a:t>
            </a:r>
            <a:r>
              <a:rPr lang="en-US" dirty="0"/>
              <a:t> + PMSF) was added. </a:t>
            </a:r>
            <a:endParaRPr lang="en-US" dirty="0" smtClean="0"/>
          </a:p>
          <a:p>
            <a:r>
              <a:rPr lang="en-US" dirty="0" smtClean="0"/>
              <a:t>Blood samples</a:t>
            </a:r>
          </a:p>
          <a:p>
            <a:pPr lvl="1"/>
            <a:r>
              <a:rPr lang="en-US" dirty="0" smtClean="0"/>
              <a:t>4 </a:t>
            </a:r>
            <a:r>
              <a:rPr lang="en-US" dirty="0"/>
              <a:t>ml </a:t>
            </a:r>
            <a:endParaRPr lang="en-US" dirty="0" smtClean="0"/>
          </a:p>
          <a:p>
            <a:pPr lvl="1"/>
            <a:r>
              <a:rPr lang="en-US" dirty="0" smtClean="0"/>
              <a:t>Cells removed </a:t>
            </a:r>
            <a:r>
              <a:rPr lang="en-US" dirty="0"/>
              <a:t>from plasma by </a:t>
            </a:r>
            <a:r>
              <a:rPr lang="en-US" dirty="0" smtClean="0"/>
              <a:t>centrifugation</a:t>
            </a:r>
          </a:p>
          <a:p>
            <a:r>
              <a:rPr lang="en-US" dirty="0" smtClean="0"/>
              <a:t>Saliva and serum samples evaluation</a:t>
            </a:r>
          </a:p>
          <a:p>
            <a:pPr lvl="1"/>
            <a:r>
              <a:rPr lang="en-US" dirty="0" err="1" smtClean="0"/>
              <a:t>Quantibody</a:t>
            </a:r>
            <a:r>
              <a:rPr lang="en-US" dirty="0" smtClean="0"/>
              <a:t> </a:t>
            </a:r>
            <a:r>
              <a:rPr lang="en-US" dirty="0"/>
              <a:t>protein microarrays </a:t>
            </a:r>
            <a:r>
              <a:rPr lang="en-US" dirty="0" err="1"/>
              <a:t>RayBiotech</a:t>
            </a:r>
            <a:r>
              <a:rPr lang="en-US" dirty="0"/>
              <a:t> (Norcross, GA) </a:t>
            </a:r>
            <a:endParaRPr lang="en-US" dirty="0" smtClean="0"/>
          </a:p>
          <a:p>
            <a:pPr lvl="1"/>
            <a:r>
              <a:rPr lang="en-US" dirty="0" smtClean="0"/>
              <a:t>17 </a:t>
            </a:r>
            <a:r>
              <a:rPr lang="en-US" dirty="0"/>
              <a:t>biomarkers were </a:t>
            </a:r>
            <a:r>
              <a:rPr lang="en-US" dirty="0" smtClean="0"/>
              <a:t>expressed</a:t>
            </a:r>
            <a:endParaRPr lang="en-US" dirty="0"/>
          </a:p>
        </p:txBody>
      </p:sp>
    </p:spTree>
    <p:extLst>
      <p:ext uri="{BB962C8B-B14F-4D97-AF65-F5344CB8AC3E}">
        <p14:creationId xmlns:p14="http://schemas.microsoft.com/office/powerpoint/2010/main" val="407805408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31746" name="Content Placeholder 2"/>
          <p:cNvSpPr>
            <a:spLocks noGrp="1" noChangeArrowheads="1"/>
          </p:cNvSpPr>
          <p:nvPr>
            <p:ph sz="half" idx="1"/>
          </p:nvPr>
        </p:nvSpPr>
        <p:spPr>
          <a:xfrm>
            <a:off x="457200" y="1600200"/>
            <a:ext cx="8351838" cy="581025"/>
          </a:xfrm>
        </p:spPr>
        <p:txBody>
          <a:bodyPr/>
          <a:lstStyle/>
          <a:p>
            <a:pPr eaLnBrk="1" hangingPunct="1"/>
            <a:r>
              <a:rPr lang="en-US">
                <a:latin typeface="Arial" charset="0"/>
                <a:cs typeface="Arial" charset="0"/>
                <a:sym typeface="Arial" charset="0"/>
              </a:rPr>
              <a:t>8 biological markers in plasma (continuous)</a:t>
            </a:r>
            <a:endParaRPr lang="en-US" sz="1800">
              <a:latin typeface="Arial" charset="0"/>
              <a:cs typeface="Arial" charset="0"/>
            </a:endParaRPr>
          </a:p>
        </p:txBody>
      </p:sp>
      <p:sp>
        <p:nvSpPr>
          <p:cNvPr id="31747"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31748"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31749"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two principal components is over 99%. </a:t>
            </a:r>
          </a:p>
        </p:txBody>
      </p:sp>
      <p:graphicFrame>
        <p:nvGraphicFramePr>
          <p:cNvPr id="4" name="Table 3"/>
          <p:cNvGraphicFramePr>
            <a:graphicFrameLocks noGrp="1"/>
          </p:cNvGraphicFramePr>
          <p:nvPr/>
        </p:nvGraphicFramePr>
        <p:xfrm>
          <a:off x="458788" y="2546350"/>
          <a:ext cx="3897312" cy="1782999"/>
        </p:xfrm>
        <a:graphic>
          <a:graphicData uri="http://schemas.openxmlformats.org/drawingml/2006/table">
            <a:tbl>
              <a:tblPr/>
              <a:tblGrid>
                <a:gridCol w="474662"/>
                <a:gridCol w="474663"/>
                <a:gridCol w="474662"/>
                <a:gridCol w="474663"/>
                <a:gridCol w="574675"/>
                <a:gridCol w="474662"/>
                <a:gridCol w="474663"/>
                <a:gridCol w="474662"/>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graphicFrame>
        <p:nvGraphicFramePr>
          <p:cNvPr id="7" name="Table 6"/>
          <p:cNvGraphicFramePr>
            <a:graphicFrameLocks noGrp="1"/>
          </p:cNvGraphicFramePr>
          <p:nvPr/>
        </p:nvGraphicFramePr>
        <p:xfrm>
          <a:off x="4745038" y="2546350"/>
          <a:ext cx="3897312" cy="1782999"/>
        </p:xfrm>
        <a:graphic>
          <a:graphicData uri="http://schemas.openxmlformats.org/drawingml/2006/table">
            <a:tbl>
              <a:tblPr/>
              <a:tblGrid>
                <a:gridCol w="474662"/>
                <a:gridCol w="474663"/>
                <a:gridCol w="474662"/>
                <a:gridCol w="474663"/>
                <a:gridCol w="574675"/>
                <a:gridCol w="474662"/>
                <a:gridCol w="474663"/>
                <a:gridCol w="474662"/>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42223983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32770"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a:t>
            </a:r>
            <a:r>
              <a:rPr lang="en-US">
                <a:latin typeface="Arial" charset="0"/>
                <a:cs typeface="Arial" charset="0"/>
                <a:sym typeface="Arial" charset="0"/>
              </a:rPr>
              <a:t>plasma</a:t>
            </a:r>
            <a:r>
              <a:rPr lang="en-US">
                <a:latin typeface="Arial" charset="0"/>
                <a:cs typeface="Arial" charset="0"/>
              </a:rPr>
              <a:t> (continuous)</a:t>
            </a:r>
            <a:endParaRPr lang="en-US" sz="1800">
              <a:latin typeface="Arial" charset="0"/>
              <a:cs typeface="Arial" charset="0"/>
            </a:endParaRPr>
          </a:p>
        </p:txBody>
      </p:sp>
      <p:sp>
        <p:nvSpPr>
          <p:cNvPr id="32771" name="Text Box 9"/>
          <p:cNvSpPr txBox="1">
            <a:spLocks noChangeArrowheads="1"/>
          </p:cNvSpPr>
          <p:nvPr/>
        </p:nvSpPr>
        <p:spPr bwMode="auto">
          <a:xfrm>
            <a:off x="457200" y="3573463"/>
            <a:ext cx="8374063" cy="304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vECadherinP</a:t>
            </a:r>
            <a:r>
              <a:rPr lang="en-US" b="1"/>
              <a:t> is highly correlated with the first Principle Component score (</a:t>
            </a:r>
            <a:r>
              <a:rPr lang="en-US" b="1">
                <a:solidFill>
                  <a:srgbClr val="FF0000"/>
                </a:solidFill>
              </a:rPr>
              <a:t>Pearson corr. = 0.979, p-value=8.42E-12</a:t>
            </a:r>
            <a:r>
              <a:rPr lang="en-US" b="1"/>
              <a:t>); the variable </a:t>
            </a:r>
            <a:r>
              <a:rPr lang="en-US" b="1">
                <a:solidFill>
                  <a:srgbClr val="FF0000"/>
                </a:solidFill>
              </a:rPr>
              <a:t>mMP3P</a:t>
            </a:r>
            <a:r>
              <a:rPr lang="en-US" b="1"/>
              <a:t> is highly correlated with the second Principle Component score (</a:t>
            </a:r>
            <a:r>
              <a:rPr lang="en-US" b="1">
                <a:solidFill>
                  <a:srgbClr val="FF0000"/>
                </a:solidFill>
              </a:rPr>
              <a:t>Pearson corr. = 0.758, p-value=4.24E-4</a:t>
            </a:r>
            <a:r>
              <a:rPr lang="en-US" b="1"/>
              <a:t>)</a:t>
            </a:r>
          </a:p>
          <a:p>
            <a:pPr eaLnBrk="1" hangingPunct="1"/>
            <a:endParaRPr lang="en-US" b="1"/>
          </a:p>
          <a:p>
            <a:pPr eaLnBrk="1" hangingPunct="1"/>
            <a:r>
              <a:rPr lang="en-US" b="1"/>
              <a:t>Thus, we include both </a:t>
            </a:r>
            <a:r>
              <a:rPr lang="en-US" b="1">
                <a:solidFill>
                  <a:srgbClr val="FF0000"/>
                </a:solidFill>
              </a:rPr>
              <a:t>vECadherinP</a:t>
            </a:r>
            <a:r>
              <a:rPr lang="en-US" b="1"/>
              <a:t> and </a:t>
            </a:r>
            <a:r>
              <a:rPr lang="en-US" b="1">
                <a:solidFill>
                  <a:srgbClr val="FF0000"/>
                </a:solidFill>
              </a:rPr>
              <a:t>mMP3P </a:t>
            </a:r>
            <a:r>
              <a:rPr lang="en-US" b="1"/>
              <a:t>into the model</a:t>
            </a:r>
          </a:p>
        </p:txBody>
      </p:sp>
      <p:graphicFrame>
        <p:nvGraphicFramePr>
          <p:cNvPr id="2" name="Table 1"/>
          <p:cNvGraphicFramePr>
            <a:graphicFrameLocks noGrp="1"/>
          </p:cNvGraphicFramePr>
          <p:nvPr/>
        </p:nvGraphicFramePr>
        <p:xfrm>
          <a:off x="452438" y="2422525"/>
          <a:ext cx="8229600" cy="806451"/>
        </p:xfrm>
        <a:graphic>
          <a:graphicData uri="http://schemas.openxmlformats.org/drawingml/2006/table">
            <a:tbl>
              <a:tblPr/>
              <a:tblGrid>
                <a:gridCol w="1227137"/>
                <a:gridCol w="852488"/>
                <a:gridCol w="854075"/>
                <a:gridCol w="852487"/>
                <a:gridCol w="854075"/>
                <a:gridCol w="1030288"/>
                <a:gridCol w="852487"/>
                <a:gridCol w="854075"/>
                <a:gridCol w="852488"/>
              </a:tblGrid>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0.383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0.652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0.071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-0.117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0.979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0.575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-0.067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0.515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0.526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0.758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0.100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-0.203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0.629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-0.216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-0.177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5866698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3" name="Title 1"/>
          <p:cNvSpPr>
            <a:spLocks noGrp="1" noChangeArrowheads="1"/>
          </p:cNvSpPr>
          <p:nvPr>
            <p:ph type="title"/>
          </p:nvPr>
        </p:nvSpPr>
        <p:spPr/>
        <p:txBody>
          <a:bodyPr>
            <a:normAutofit fontScale="90000"/>
          </a:bodyPr>
          <a:lstStyle/>
          <a:p>
            <a:pPr eaLnBrk="1" hangingPunct="1"/>
            <a:r>
              <a:rPr lang="en-US" sz="3600">
                <a:latin typeface="Arial" charset="0"/>
                <a:cs typeface="Arial" charset="0"/>
              </a:rPr>
              <a:t>Multivariate Varying Coefficient Model for Shape Data</a:t>
            </a:r>
            <a:r>
              <a:rPr lang="en-US">
                <a:latin typeface="Arial" charset="0"/>
                <a:cs typeface="Arial" charset="0"/>
              </a:rPr>
              <a:t> </a:t>
            </a:r>
          </a:p>
        </p:txBody>
      </p:sp>
      <p:graphicFrame>
        <p:nvGraphicFramePr>
          <p:cNvPr id="33794" name="Content Placeholder 4">
            <a:hlinkClick r:id="" action="ppaction://ole?verb=1"/>
          </p:cNvPr>
          <p:cNvGraphicFramePr>
            <a:graphicFrameLocks noGrp="1" noChangeAspect="1"/>
          </p:cNvGraphicFramePr>
          <p:nvPr>
            <p:ph sz="half" idx="1"/>
            <p:extLst>
              <p:ext uri="{D42A27DB-BD31-4B8C-83A1-F6EECF244321}">
                <p14:modId xmlns:p14="http://schemas.microsoft.com/office/powerpoint/2010/main" val="1757871669"/>
              </p:ext>
            </p:extLst>
          </p:nvPr>
        </p:nvGraphicFramePr>
        <p:xfrm>
          <a:off x="998538" y="2376488"/>
          <a:ext cx="7146925" cy="985837"/>
        </p:xfrm>
        <a:graphic>
          <a:graphicData uri="http://schemas.openxmlformats.org/presentationml/2006/ole">
            <mc:AlternateContent xmlns:mc="http://schemas.openxmlformats.org/markup-compatibility/2006">
              <mc:Choice xmlns:v="urn:schemas-microsoft-com:vml" Requires="v">
                <p:oleObj spid="_x0000_s26630" name="Equation" r:id="rId3" imgW="3314700" imgH="457200" progId="Equation.3">
                  <p:embed/>
                </p:oleObj>
              </mc:Choice>
              <mc:Fallback>
                <p:oleObj name="Equation" r:id="rId3" imgW="3314700" imgH="457200" progId="Equation.3">
                  <p:embed/>
                  <p:pic>
                    <p:nvPicPr>
                      <p:cNvPr id="0" name=""/>
                      <p:cNvPicPr>
                        <a:picLocks noGrp="1" noChangeAspect="1" noChangeArrowheads="1"/>
                      </p:cNvPicPr>
                      <p:nvPr/>
                    </p:nvPicPr>
                    <p:blipFill>
                      <a:blip r:embed="rId4"/>
                      <a:srcRect/>
                      <a:stretch>
                        <a:fillRect/>
                      </a:stretch>
                    </p:blipFill>
                    <p:spPr bwMode="auto">
                      <a:xfrm>
                        <a:off x="998538" y="2376488"/>
                        <a:ext cx="7146925" cy="985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pic>
        <p:nvPicPr>
          <p:cNvPr id="33795" name="Content Placeholder 13"/>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539750" y="3643313"/>
            <a:ext cx="8064500" cy="2919412"/>
          </a:xfrm>
        </p:spPr>
      </p:pic>
    </p:spTree>
    <p:extLst>
      <p:ext uri="{BB962C8B-B14F-4D97-AF65-F5344CB8AC3E}">
        <p14:creationId xmlns:p14="http://schemas.microsoft.com/office/powerpoint/2010/main" val="24605863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noChangeArrowheads="1"/>
          </p:cNvSpPr>
          <p:nvPr>
            <p:ph type="title"/>
          </p:nvPr>
        </p:nvSpPr>
        <p:spPr/>
        <p:txBody>
          <a:bodyPr/>
          <a:lstStyle/>
          <a:p>
            <a:pPr eaLnBrk="1" hangingPunct="1"/>
            <a:r>
              <a:rPr lang="en-US">
                <a:latin typeface="Arial" charset="0"/>
                <a:cs typeface="Arial" charset="0"/>
              </a:rPr>
              <a:t>Result</a:t>
            </a:r>
          </a:p>
        </p:txBody>
      </p:sp>
      <p:graphicFrame>
        <p:nvGraphicFramePr>
          <p:cNvPr id="6" name="Table 5"/>
          <p:cNvGraphicFramePr>
            <a:graphicFrameLocks noGrp="1"/>
          </p:cNvGraphicFramePr>
          <p:nvPr/>
        </p:nvGraphicFramePr>
        <p:xfrm>
          <a:off x="546100" y="1631950"/>
          <a:ext cx="8053388" cy="4448215"/>
        </p:xfrm>
        <a:graphic>
          <a:graphicData uri="http://schemas.openxmlformats.org/drawingml/2006/table">
            <a:tbl>
              <a:tblPr/>
              <a:tblGrid>
                <a:gridCol w="3819525"/>
                <a:gridCol w="2005013"/>
                <a:gridCol w="2228850"/>
              </a:tblGrid>
              <a:tr h="4587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Covariate</a:t>
                      </a: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Global p-value</a:t>
                      </a: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Clustering p-value</a:t>
                      </a: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47621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Age</a:t>
                      </a: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a:t>
                      </a:r>
                      <a:r>
                        <a:rPr kumimoji="0" lang="en-US" altLang="zh-CN" sz="1800" b="1" i="0" u="none" strike="noStrike" cap="none" normalizeH="0" baseline="0">
                          <a:ln>
                            <a:noFill/>
                          </a:ln>
                          <a:solidFill>
                            <a:schemeClr val="tx1"/>
                          </a:solidFill>
                          <a:effectLst/>
                          <a:latin typeface="Calibri" charset="0"/>
                          <a:ea typeface="ＭＳ Ｐゴシック" charset="0"/>
                          <a:cs typeface="Calibri" charset="0"/>
                        </a:rPr>
                        <a:t>161</a:t>
                      </a:r>
                      <a:endParaRPr kumimoji="0" lang="en-US" sz="1800" b="1" i="0" u="none" strike="noStrike" cap="none" normalizeH="0" baseline="0">
                        <a:ln>
                          <a:noFill/>
                        </a:ln>
                        <a:solidFill>
                          <a:schemeClr val="tx1"/>
                        </a:solidFill>
                        <a:effectLst/>
                        <a:latin typeface="Calibri" charset="0"/>
                        <a:ea typeface="ＭＳ Ｐゴシック" charset="0"/>
                        <a:cs typeface="Calibri" charset="0"/>
                      </a:endParaRP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a:t>
                      </a:r>
                      <a:r>
                        <a:rPr kumimoji="0" lang="en-US" altLang="zh-CN" sz="1800" b="1" i="0" u="none" strike="noStrike" cap="none" normalizeH="0" baseline="0">
                          <a:ln>
                            <a:noFill/>
                          </a:ln>
                          <a:solidFill>
                            <a:schemeClr val="tx1"/>
                          </a:solidFill>
                          <a:effectLst/>
                          <a:latin typeface="Calibri" charset="0"/>
                          <a:ea typeface="ＭＳ Ｐゴシック" charset="0"/>
                          <a:cs typeface="Calibri" charset="0"/>
                        </a:rPr>
                        <a:t>110</a:t>
                      </a:r>
                      <a:endParaRPr kumimoji="0" lang="en-US" sz="1800" b="1" i="0" u="none" strike="noStrike" cap="none" normalizeH="0" baseline="0">
                        <a:ln>
                          <a:noFill/>
                        </a:ln>
                        <a:solidFill>
                          <a:schemeClr val="tx1"/>
                        </a:solidFill>
                        <a:effectLst/>
                        <a:latin typeface="Calibri" charset="0"/>
                        <a:ea typeface="ＭＳ Ｐゴシック" charset="0"/>
                        <a:cs typeface="Calibri" charset="0"/>
                      </a:endParaRP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780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Sex</a:t>
                      </a: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0.103</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a:t>
                      </a:r>
                      <a:r>
                        <a:rPr kumimoji="0" lang="en-US" altLang="zh-CN" sz="1800" b="1" i="0" u="none" strike="noStrike" cap="none" normalizeH="0" baseline="0">
                          <a:ln>
                            <a:noFill/>
                          </a:ln>
                          <a:solidFill>
                            <a:schemeClr val="tx1"/>
                          </a:solidFill>
                          <a:effectLst/>
                          <a:latin typeface="Calibri" charset="0"/>
                          <a:ea typeface="ＭＳ Ｐゴシック" charset="0"/>
                          <a:cs typeface="Calibri" charset="0"/>
                        </a:rPr>
                        <a:t>120</a:t>
                      </a:r>
                      <a:endParaRPr kumimoji="0" lang="en-US" sz="1800" b="1" i="0" u="none" strike="noStrike" cap="none" normalizeH="0" baseline="0">
                        <a:ln>
                          <a:noFill/>
                        </a:ln>
                        <a:solidFill>
                          <a:schemeClr val="tx1"/>
                        </a:solidFill>
                        <a:effectLst/>
                        <a:latin typeface="Calibri" charset="0"/>
                        <a:ea typeface="ＭＳ Ｐゴシック" charset="0"/>
                        <a:cs typeface="Calibri" charset="0"/>
                      </a:endParaRP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4003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last Month Distressed Headaches</a:t>
                      </a:r>
                      <a:endParaRPr kumimoji="0" lang="en-US" sz="1800" b="1" i="0" u="none" strike="noStrike" cap="none" normalizeH="0" baseline="0">
                        <a:ln>
                          <a:noFill/>
                        </a:ln>
                        <a:solidFill>
                          <a:srgbClr val="FF0000"/>
                        </a:solidFill>
                        <a:effectLst/>
                        <a:latin typeface="Arial" charset="0"/>
                        <a:ea typeface="ＭＳ Ｐゴシック" charset="0"/>
                        <a:cs typeface="Arial" charset="0"/>
                        <a:sym typeface="+mn-ea" charset="0"/>
                      </a:endParaRP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0.352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0.0</a:t>
                      </a:r>
                      <a:r>
                        <a:rPr kumimoji="0" lang="en-US" altLang="zh-CN" sz="1800" b="1" i="0" u="none" strike="noStrike" cap="none" normalizeH="0" baseline="0">
                          <a:ln>
                            <a:noFill/>
                          </a:ln>
                          <a:solidFill>
                            <a:schemeClr val="tx1"/>
                          </a:solidFill>
                          <a:effectLst/>
                          <a:latin typeface="Calibri" charset="0"/>
                          <a:ea typeface="ＭＳ Ｐゴシック" charset="0"/>
                          <a:cs typeface="Calibri" charset="0"/>
                        </a:rPr>
                        <a:t>5</a:t>
                      </a:r>
                      <a:r>
                        <a:rPr kumimoji="0" lang="en-US" sz="1800" b="1" i="0" u="none" strike="noStrike" cap="none" normalizeH="0" baseline="0">
                          <a:ln>
                            <a:noFill/>
                          </a:ln>
                          <a:solidFill>
                            <a:schemeClr val="tx1"/>
                          </a:solidFill>
                          <a:effectLst/>
                          <a:latin typeface="Calibri" charset="0"/>
                          <a:ea typeface="ＭＳ Ｐゴシック" charset="0"/>
                          <a:cs typeface="Calibri" charset="0"/>
                        </a:rPr>
                        <a:t>6</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621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mMP7SA</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2.42E-5</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0.004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1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SA</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0.097</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0.0</a:t>
                      </a:r>
                      <a:r>
                        <a:rPr kumimoji="0" lang="en-US" altLang="zh-CN" sz="1800" b="1" i="0" u="none" strike="noStrike" cap="none" normalizeH="0" baseline="0">
                          <a:ln>
                            <a:noFill/>
                          </a:ln>
                          <a:solidFill>
                            <a:schemeClr val="tx1"/>
                          </a:solidFill>
                          <a:effectLst/>
                          <a:latin typeface="Calibri" charset="0"/>
                          <a:ea typeface="ＭＳ Ｐゴシック" charset="0"/>
                          <a:cs typeface="Calibri" charset="0"/>
                        </a:rPr>
                        <a:t>5</a:t>
                      </a:r>
                      <a:r>
                        <a:rPr kumimoji="0" lang="en-US" sz="1800" b="1" i="0" u="none" strike="noStrike" cap="none" normalizeH="0" baseline="0">
                          <a:ln>
                            <a:noFill/>
                          </a:ln>
                          <a:solidFill>
                            <a:schemeClr val="tx1"/>
                          </a:solidFill>
                          <a:effectLst/>
                          <a:latin typeface="Calibri" charset="0"/>
                          <a:ea typeface="ＭＳ Ｐゴシック" charset="0"/>
                          <a:cs typeface="Calibri" charset="0"/>
                        </a:rPr>
                        <a:t>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63971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mMP3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0.274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0.110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1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0.033</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0.028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bl>
          </a:graphicData>
        </a:graphic>
      </p:graphicFrame>
    </p:spTree>
    <p:extLst>
      <p:ext uri="{BB962C8B-B14F-4D97-AF65-F5344CB8AC3E}">
        <p14:creationId xmlns:p14="http://schemas.microsoft.com/office/powerpoint/2010/main" val="3632046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noChangeArrowheads="1"/>
          </p:cNvSpPr>
          <p:nvPr>
            <p:ph type="title"/>
          </p:nvPr>
        </p:nvSpPr>
        <p:spPr/>
        <p:txBody>
          <a:bodyPr>
            <a:normAutofit fontScale="90000"/>
          </a:bodyPr>
          <a:lstStyle/>
          <a:p>
            <a:pPr eaLnBrk="1" hangingPunct="1"/>
            <a:r>
              <a:rPr lang="en-US">
                <a:latin typeface="Arial" charset="0"/>
                <a:cs typeface="Arial" charset="0"/>
              </a:rPr>
              <a:t>Local P-values </a:t>
            </a:r>
            <a:r>
              <a:rPr lang="en-US">
                <a:latin typeface="Arial" charset="0"/>
                <a:ea typeface="宋体" charset="0"/>
                <a:cs typeface="宋体" charset="0"/>
              </a:rPr>
              <a:t>(</a:t>
            </a:r>
            <a:r>
              <a:rPr lang="en-US">
                <a:latin typeface="Arial" charset="0"/>
                <a:cs typeface="Arial" charset="0"/>
              </a:rPr>
              <a:t>last Month Distressed Headaches</a:t>
            </a:r>
            <a:r>
              <a:rPr lang="en-US" altLang="zh-CN">
                <a:latin typeface="Arial" charset="0"/>
                <a:ea typeface="宋体" charset="0"/>
                <a:cs typeface="宋体" charset="0"/>
              </a:rPr>
              <a:t>)</a:t>
            </a:r>
          </a:p>
        </p:txBody>
      </p:sp>
      <p:pic>
        <p:nvPicPr>
          <p:cNvPr id="35842" name="Content Placeholder 4"/>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1079500" y="1644650"/>
            <a:ext cx="6985000" cy="5238750"/>
          </a:xfrm>
        </p:spPr>
      </p:pic>
    </p:spTree>
    <p:extLst>
      <p:ext uri="{BB962C8B-B14F-4D97-AF65-F5344CB8AC3E}">
        <p14:creationId xmlns:p14="http://schemas.microsoft.com/office/powerpoint/2010/main" val="33118140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noChangeArrowheads="1"/>
          </p:cNvSpPr>
          <p:nvPr>
            <p:ph type="title"/>
          </p:nvPr>
        </p:nvSpPr>
        <p:spPr/>
        <p:txBody>
          <a:bodyPr/>
          <a:lstStyle/>
          <a:p>
            <a:pPr eaLnBrk="1" hangingPunct="1"/>
            <a:r>
              <a:rPr lang="en-US">
                <a:latin typeface="Arial" charset="0"/>
                <a:cs typeface="Arial" charset="0"/>
              </a:rPr>
              <a:t>Local P-values (vECadherin P)</a:t>
            </a:r>
          </a:p>
        </p:txBody>
      </p:sp>
      <p:pic>
        <p:nvPicPr>
          <p:cNvPr id="36866" name="Content Placeholder 4"/>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971550" y="1341438"/>
            <a:ext cx="7200900" cy="5400675"/>
          </a:xfrm>
        </p:spPr>
      </p:pic>
    </p:spTree>
    <p:extLst>
      <p:ext uri="{BB962C8B-B14F-4D97-AF65-F5344CB8AC3E}">
        <p14:creationId xmlns:p14="http://schemas.microsoft.com/office/powerpoint/2010/main" val="16727007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noChangeArrowheads="1"/>
          </p:cNvSpPr>
          <p:nvPr>
            <p:ph type="title"/>
          </p:nvPr>
        </p:nvSpPr>
        <p:spPr>
          <a:xfrm>
            <a:off x="539750" y="2708275"/>
            <a:ext cx="8229600" cy="1143000"/>
          </a:xfrm>
        </p:spPr>
        <p:txBody>
          <a:bodyPr/>
          <a:lstStyle/>
          <a:p>
            <a:r>
              <a:rPr lang="en-US" b="1" u="sng">
                <a:latin typeface="Arial" charset="0"/>
                <a:cs typeface="Arial" charset="0"/>
              </a:rPr>
              <a:t>Analysis on OA</a:t>
            </a:r>
          </a:p>
        </p:txBody>
      </p:sp>
    </p:spTree>
    <p:extLst>
      <p:ext uri="{BB962C8B-B14F-4D97-AF65-F5344CB8AC3E}">
        <p14:creationId xmlns:p14="http://schemas.microsoft.com/office/powerpoint/2010/main" val="26801985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38914" name="Content Placeholder 2"/>
          <p:cNvSpPr>
            <a:spLocks noGrp="1" noChangeArrowheads="1"/>
          </p:cNvSpPr>
          <p:nvPr>
            <p:ph sz="half" idx="1"/>
          </p:nvPr>
        </p:nvSpPr>
        <p:spPr>
          <a:xfrm>
            <a:off x="457200" y="1600200"/>
            <a:ext cx="8229600" cy="1550988"/>
          </a:xfrm>
        </p:spPr>
        <p:txBody>
          <a:bodyPr/>
          <a:lstStyle/>
          <a:p>
            <a:pPr eaLnBrk="1" hangingPunct="1"/>
            <a:r>
              <a:rPr lang="en-US">
                <a:latin typeface="Arial" charset="0"/>
                <a:cs typeface="Arial" charset="0"/>
              </a:rPr>
              <a:t>7 pain-related clinical variables (discrete)</a:t>
            </a:r>
          </a:p>
          <a:p>
            <a:pPr eaLnBrk="1" hangingPunct="1"/>
            <a:r>
              <a:rPr lang="en-US" sz="1600">
                <a:latin typeface="Arial" charset="0"/>
                <a:cs typeface="Arial" charset="0"/>
              </a:rPr>
              <a:t>1.facialPainRate 2.facialWorstPainRate 3.facialPainAverageRateSixMonths </a:t>
            </a:r>
          </a:p>
          <a:p>
            <a:pPr eaLnBrk="1" hangingPunct="1"/>
            <a:r>
              <a:rPr lang="en-US" sz="1600">
                <a:latin typeface="Arial" charset="0"/>
                <a:cs typeface="Arial" charset="0"/>
              </a:rPr>
              <a:t>4.beginPainYears 5.lastMonthDistressedHeadaches </a:t>
            </a:r>
          </a:p>
          <a:p>
            <a:pPr eaLnBrk="1" hangingPunct="1"/>
            <a:r>
              <a:rPr lang="en-US" sz="1600">
                <a:latin typeface="Arial" charset="0"/>
                <a:cs typeface="Arial" charset="0"/>
              </a:rPr>
              <a:t>6.lastMonthDistressedMuscleSoreness 7.painLocation</a:t>
            </a:r>
          </a:p>
          <a:p>
            <a:pPr eaLnBrk="1" hangingPunct="1"/>
            <a:endParaRPr lang="en-US" sz="1800">
              <a:latin typeface="Arial" charset="0"/>
              <a:cs typeface="Arial" charset="0"/>
            </a:endParaRPr>
          </a:p>
        </p:txBody>
      </p:sp>
      <p:sp>
        <p:nvSpPr>
          <p:cNvPr id="38915" name="Text Box 6"/>
          <p:cNvSpPr txBox="1">
            <a:spLocks noChangeArrowheads="1"/>
          </p:cNvSpPr>
          <p:nvPr/>
        </p:nvSpPr>
        <p:spPr bwMode="auto">
          <a:xfrm>
            <a:off x="971550" y="2984500"/>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38916" name="Text Box 7"/>
          <p:cNvSpPr txBox="1">
            <a:spLocks noChangeArrowheads="1"/>
          </p:cNvSpPr>
          <p:nvPr/>
        </p:nvSpPr>
        <p:spPr bwMode="auto">
          <a:xfrm>
            <a:off x="6286500" y="2982913"/>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graphicFrame>
        <p:nvGraphicFramePr>
          <p:cNvPr id="5" name="Table 4"/>
          <p:cNvGraphicFramePr>
            <a:graphicFrameLocks noGrp="1"/>
          </p:cNvGraphicFramePr>
          <p:nvPr/>
        </p:nvGraphicFramePr>
        <p:xfrm>
          <a:off x="425450" y="3370263"/>
          <a:ext cx="3941763" cy="1878009"/>
        </p:xfrm>
        <a:graphic>
          <a:graphicData uri="http://schemas.openxmlformats.org/drawingml/2006/table">
            <a:tbl>
              <a:tblPr/>
              <a:tblGrid>
                <a:gridCol w="547688"/>
                <a:gridCol w="546100"/>
                <a:gridCol w="546100"/>
                <a:gridCol w="661987"/>
                <a:gridCol w="546100"/>
                <a:gridCol w="546100"/>
                <a:gridCol w="547688"/>
              </a:tblGrid>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graphicFrame>
        <p:nvGraphicFramePr>
          <p:cNvPr id="9" name="Table 8"/>
          <p:cNvGraphicFramePr>
            <a:graphicFrameLocks noGrp="1"/>
          </p:cNvGraphicFramePr>
          <p:nvPr/>
        </p:nvGraphicFramePr>
        <p:xfrm>
          <a:off x="4843463" y="3370263"/>
          <a:ext cx="3941762" cy="1878009"/>
        </p:xfrm>
        <a:graphic>
          <a:graphicData uri="http://schemas.openxmlformats.org/drawingml/2006/table">
            <a:tbl>
              <a:tblPr/>
              <a:tblGrid>
                <a:gridCol w="547687"/>
                <a:gridCol w="546100"/>
                <a:gridCol w="546100"/>
                <a:gridCol w="661988"/>
                <a:gridCol w="546100"/>
                <a:gridCol w="546100"/>
                <a:gridCol w="547687"/>
              </a:tblGrid>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5"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
        <p:nvSpPr>
          <p:cNvPr id="39049" name="Text Box 9"/>
          <p:cNvSpPr txBox="1">
            <a:spLocks noChangeArrowheads="1"/>
          </p:cNvSpPr>
          <p:nvPr/>
        </p:nvSpPr>
        <p:spPr bwMode="auto">
          <a:xfrm>
            <a:off x="1330325" y="5470525"/>
            <a:ext cx="7027863"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0070C0"/>
                </a:solidFill>
              </a:rPr>
              <a:t>One possible way: Principle Component Analysis (PCA) </a:t>
            </a:r>
          </a:p>
          <a:p>
            <a:pPr eaLnBrk="1" hangingPunct="1"/>
            <a:r>
              <a:rPr lang="en-US" sz="1800" b="1">
                <a:solidFill>
                  <a:srgbClr val="0070C0"/>
                </a:solidFill>
              </a:rPr>
              <a:t>PCA shows that the percentage of the total variance explained by first two principal components is over 82%. </a:t>
            </a:r>
          </a:p>
        </p:txBody>
      </p:sp>
    </p:spTree>
    <p:extLst>
      <p:ext uri="{BB962C8B-B14F-4D97-AF65-F5344CB8AC3E}">
        <p14:creationId xmlns:p14="http://schemas.microsoft.com/office/powerpoint/2010/main" val="8181422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39938"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7 pain-related clinical variables (discrete)</a:t>
            </a:r>
          </a:p>
        </p:txBody>
      </p:sp>
      <p:sp>
        <p:nvSpPr>
          <p:cNvPr id="39939" name="Text Box 9"/>
          <p:cNvSpPr txBox="1">
            <a:spLocks noChangeArrowheads="1"/>
          </p:cNvSpPr>
          <p:nvPr/>
        </p:nvSpPr>
        <p:spPr bwMode="auto">
          <a:xfrm>
            <a:off x="384175" y="3617913"/>
            <a:ext cx="8374063"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facial Worst Pain Rate</a:t>
            </a:r>
            <a:r>
              <a:rPr lang="en-US" b="1"/>
              <a:t> is highly correlated with the first Principle Component score (</a:t>
            </a:r>
            <a:r>
              <a:rPr lang="en-US" b="1">
                <a:solidFill>
                  <a:srgbClr val="FF0000"/>
                </a:solidFill>
              </a:rPr>
              <a:t>Pearson corr. = 0.905, p-value=6.08E-7</a:t>
            </a:r>
            <a:r>
              <a:rPr lang="en-US" b="1"/>
              <a:t>); and </a:t>
            </a:r>
            <a:r>
              <a:rPr lang="en-US" altLang="zh-CN" b="1">
                <a:ea typeface="宋体" charset="0"/>
                <a:cs typeface="宋体" charset="0"/>
              </a:rPr>
              <a:t>the variable </a:t>
            </a:r>
            <a:r>
              <a:rPr lang="en-US" b="1">
                <a:solidFill>
                  <a:srgbClr val="FF0000"/>
                </a:solidFill>
              </a:rPr>
              <a:t>begin Pain Years </a:t>
            </a:r>
            <a:r>
              <a:rPr lang="en-US" b="1"/>
              <a:t>is highly correlated with the second Principle Component score (</a:t>
            </a:r>
            <a:r>
              <a:rPr lang="en-US" b="1">
                <a:solidFill>
                  <a:srgbClr val="FF0000"/>
                </a:solidFill>
              </a:rPr>
              <a:t>Pearson corr. = 0.666, p-value=0.0035</a:t>
            </a:r>
            <a:r>
              <a:rPr lang="en-US" b="1"/>
              <a:t>)</a:t>
            </a:r>
          </a:p>
          <a:p>
            <a:pPr eaLnBrk="1" hangingPunct="1"/>
            <a:endParaRPr lang="en-US" b="1"/>
          </a:p>
          <a:p>
            <a:pPr eaLnBrk="1" hangingPunct="1"/>
            <a:r>
              <a:rPr lang="en-US" b="1"/>
              <a:t>Thus, we include these two variables into the model</a:t>
            </a:r>
          </a:p>
        </p:txBody>
      </p:sp>
      <p:graphicFrame>
        <p:nvGraphicFramePr>
          <p:cNvPr id="3" name="Table 2"/>
          <p:cNvGraphicFramePr>
            <a:graphicFrameLocks noGrp="1"/>
          </p:cNvGraphicFramePr>
          <p:nvPr/>
        </p:nvGraphicFramePr>
        <p:xfrm>
          <a:off x="755650" y="2422525"/>
          <a:ext cx="7056438" cy="806451"/>
        </p:xfrm>
        <a:graphic>
          <a:graphicData uri="http://schemas.openxmlformats.org/drawingml/2006/table">
            <a:tbl>
              <a:tblPr/>
              <a:tblGrid>
                <a:gridCol w="1173163"/>
                <a:gridCol w="815975"/>
                <a:gridCol w="815975"/>
                <a:gridCol w="815975"/>
                <a:gridCol w="817562"/>
                <a:gridCol w="985838"/>
                <a:gridCol w="815975"/>
                <a:gridCol w="815975"/>
              </a:tblGrid>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Var_7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0.616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0.905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0.889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0.743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0.440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0.433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-0.024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-0.413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-0.303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-0.388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0.666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0.233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0.238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0.010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37639365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40962" name="Content Placeholder 2"/>
          <p:cNvSpPr>
            <a:spLocks noGrp="1" noChangeArrowheads="1"/>
          </p:cNvSpPr>
          <p:nvPr>
            <p:ph sz="half" idx="1"/>
          </p:nvPr>
        </p:nvSpPr>
        <p:spPr>
          <a:xfrm>
            <a:off x="457200" y="1600200"/>
            <a:ext cx="8229600" cy="822325"/>
          </a:xfrm>
        </p:spPr>
        <p:txBody>
          <a:bodyPr/>
          <a:lstStyle/>
          <a:p>
            <a:pPr eaLnBrk="1" hangingPunct="1"/>
            <a:r>
              <a:rPr lang="en-US">
                <a:latin typeface="Arial" charset="0"/>
                <a:cs typeface="Arial" charset="0"/>
              </a:rPr>
              <a:t>8 biological markers in saliva (continuous)</a:t>
            </a:r>
            <a:endParaRPr lang="en-US" sz="1800">
              <a:latin typeface="Arial" charset="0"/>
              <a:cs typeface="Arial" charset="0"/>
            </a:endParaRPr>
          </a:p>
        </p:txBody>
      </p:sp>
      <p:sp>
        <p:nvSpPr>
          <p:cNvPr id="40963"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40964"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40965"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principal component is over 99%. </a:t>
            </a:r>
          </a:p>
        </p:txBody>
      </p:sp>
      <p:graphicFrame>
        <p:nvGraphicFramePr>
          <p:cNvPr id="2" name="Table 1"/>
          <p:cNvGraphicFramePr>
            <a:graphicFrameLocks noGrp="1"/>
          </p:cNvGraphicFramePr>
          <p:nvPr/>
        </p:nvGraphicFramePr>
        <p:xfrm>
          <a:off x="469900" y="2566988"/>
          <a:ext cx="3702050" cy="1782999"/>
        </p:xfrm>
        <a:graphic>
          <a:graphicData uri="http://schemas.openxmlformats.org/drawingml/2006/table">
            <a:tbl>
              <a:tblPr/>
              <a:tblGrid>
                <a:gridCol w="450850"/>
                <a:gridCol w="450850"/>
                <a:gridCol w="450850"/>
                <a:gridCol w="450850"/>
                <a:gridCol w="544513"/>
                <a:gridCol w="452437"/>
                <a:gridCol w="450850"/>
                <a:gridCol w="450850"/>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graphicFrame>
        <p:nvGraphicFramePr>
          <p:cNvPr id="5" name="Table 4"/>
          <p:cNvGraphicFramePr>
            <a:graphicFrameLocks noGrp="1"/>
          </p:cNvGraphicFramePr>
          <p:nvPr/>
        </p:nvGraphicFramePr>
        <p:xfrm>
          <a:off x="4672013" y="2546350"/>
          <a:ext cx="3702050" cy="1782999"/>
        </p:xfrm>
        <a:graphic>
          <a:graphicData uri="http://schemas.openxmlformats.org/drawingml/2006/table">
            <a:tbl>
              <a:tblPr/>
              <a:tblGrid>
                <a:gridCol w="450850"/>
                <a:gridCol w="450850"/>
                <a:gridCol w="450850"/>
                <a:gridCol w="452437"/>
                <a:gridCol w="544513"/>
                <a:gridCol w="450850"/>
                <a:gridCol w="450850"/>
                <a:gridCol w="450850"/>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3845854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a:xfrm>
            <a:off x="457200" y="1600200"/>
            <a:ext cx="8402320" cy="4699000"/>
          </a:xfrm>
        </p:spPr>
        <p:txBody>
          <a:bodyPr>
            <a:normAutofit fontScale="92500"/>
          </a:bodyPr>
          <a:lstStyle/>
          <a:p>
            <a:r>
              <a:rPr lang="en-US" dirty="0" smtClean="0"/>
              <a:t>The </a:t>
            </a:r>
            <a:r>
              <a:rPr lang="en-US" dirty="0"/>
              <a:t>goal of this work is to develop a noninvasive technique to provide </a:t>
            </a:r>
            <a:r>
              <a:rPr lang="en-US" dirty="0" smtClean="0"/>
              <a:t>information </a:t>
            </a:r>
            <a:r>
              <a:rPr lang="en-US" dirty="0"/>
              <a:t>about bony changes and disease changing in TMJ </a:t>
            </a:r>
            <a:r>
              <a:rPr lang="en-US" dirty="0" smtClean="0"/>
              <a:t>OA </a:t>
            </a:r>
          </a:p>
          <a:p>
            <a:pPr lvl="1"/>
            <a:r>
              <a:rPr lang="en-US" dirty="0" smtClean="0"/>
              <a:t>Integrate Heterogeneous data sources</a:t>
            </a:r>
          </a:p>
          <a:p>
            <a:pPr lvl="1"/>
            <a:r>
              <a:rPr lang="en-US" dirty="0" smtClean="0"/>
              <a:t>Shape Variation Analyzer:</a:t>
            </a:r>
          </a:p>
          <a:p>
            <a:pPr lvl="2"/>
            <a:r>
              <a:rPr lang="en-US" dirty="0" smtClean="0"/>
              <a:t>Classify condyles by the severity of the shape changes using deep neural networks. </a:t>
            </a:r>
          </a:p>
          <a:p>
            <a:pPr lvl="1"/>
            <a:r>
              <a:rPr lang="en-US" dirty="0" smtClean="0"/>
              <a:t>Multivariate Functional Shape Data Analysis</a:t>
            </a:r>
          </a:p>
          <a:p>
            <a:pPr lvl="2"/>
            <a:r>
              <a:rPr lang="en-US" dirty="0" smtClean="0"/>
              <a:t>Build association between multivariate shape measurements and demographic information</a:t>
            </a:r>
          </a:p>
          <a:p>
            <a:endParaRPr lang="en-US" dirty="0" smtClean="0"/>
          </a:p>
        </p:txBody>
      </p:sp>
    </p:spTree>
    <p:extLst>
      <p:ext uri="{BB962C8B-B14F-4D97-AF65-F5344CB8AC3E}">
        <p14:creationId xmlns:p14="http://schemas.microsoft.com/office/powerpoint/2010/main" val="167386438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41986"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saliva (continuous)</a:t>
            </a:r>
            <a:endParaRPr lang="en-US" sz="1800">
              <a:latin typeface="Arial" charset="0"/>
              <a:cs typeface="Arial" charset="0"/>
            </a:endParaRPr>
          </a:p>
        </p:txBody>
      </p:sp>
      <p:sp>
        <p:nvSpPr>
          <p:cNvPr id="41987" name="Text Box 9"/>
          <p:cNvSpPr txBox="1">
            <a:spLocks noChangeArrowheads="1"/>
          </p:cNvSpPr>
          <p:nvPr/>
        </p:nvSpPr>
        <p:spPr bwMode="auto">
          <a:xfrm>
            <a:off x="384175" y="3617913"/>
            <a:ext cx="8374063"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vECadherinSA</a:t>
            </a:r>
            <a:r>
              <a:rPr lang="en-US" b="1"/>
              <a:t> is highly correlated with the first Principle Component score (</a:t>
            </a:r>
            <a:r>
              <a:rPr lang="en-US" b="1">
                <a:solidFill>
                  <a:srgbClr val="FF0000"/>
                </a:solidFill>
              </a:rPr>
              <a:t>Pearson corr. = 1.00, p-value=1.71E-41</a:t>
            </a:r>
          </a:p>
          <a:p>
            <a:pPr eaLnBrk="1" hangingPunct="1"/>
            <a:endParaRPr lang="en-US" b="1"/>
          </a:p>
          <a:p>
            <a:pPr eaLnBrk="1" hangingPunct="1"/>
            <a:r>
              <a:rPr lang="en-US" b="1"/>
              <a:t>Thus, we include this variable into the model</a:t>
            </a:r>
          </a:p>
        </p:txBody>
      </p:sp>
      <p:graphicFrame>
        <p:nvGraphicFramePr>
          <p:cNvPr id="3" name="Table 2"/>
          <p:cNvGraphicFramePr>
            <a:graphicFrameLocks noGrp="1"/>
          </p:cNvGraphicFramePr>
          <p:nvPr/>
        </p:nvGraphicFramePr>
        <p:xfrm>
          <a:off x="457200" y="2336800"/>
          <a:ext cx="8002588" cy="537079"/>
        </p:xfrm>
        <a:graphic>
          <a:graphicData uri="http://schemas.openxmlformats.org/drawingml/2006/table">
            <a:tbl>
              <a:tblPr/>
              <a:tblGrid>
                <a:gridCol w="1192213"/>
                <a:gridCol w="830262"/>
                <a:gridCol w="830263"/>
                <a:gridCol w="828675"/>
                <a:gridCol w="830262"/>
                <a:gridCol w="1001713"/>
                <a:gridCol w="830262"/>
                <a:gridCol w="830263"/>
                <a:gridCol w="828675"/>
              </a:tblGrid>
              <a:tr h="268288">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Cov</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28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0.159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0.988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0.602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0.185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1.000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0.301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0.076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0.134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14" marB="4566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1442565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43010" name="Content Placeholder 2"/>
          <p:cNvSpPr>
            <a:spLocks noGrp="1" noChangeArrowheads="1"/>
          </p:cNvSpPr>
          <p:nvPr>
            <p:ph sz="half" idx="1"/>
          </p:nvPr>
        </p:nvSpPr>
        <p:spPr>
          <a:xfrm>
            <a:off x="457200" y="1600200"/>
            <a:ext cx="8351838" cy="581025"/>
          </a:xfrm>
        </p:spPr>
        <p:txBody>
          <a:bodyPr/>
          <a:lstStyle/>
          <a:p>
            <a:pPr eaLnBrk="1" hangingPunct="1"/>
            <a:r>
              <a:rPr lang="en-US">
                <a:latin typeface="Arial" charset="0"/>
                <a:cs typeface="Arial" charset="0"/>
                <a:sym typeface="Arial" charset="0"/>
              </a:rPr>
              <a:t>8 biological markers in plasma (continuous)</a:t>
            </a:r>
            <a:endParaRPr lang="en-US" sz="1800">
              <a:latin typeface="Arial" charset="0"/>
              <a:cs typeface="Arial" charset="0"/>
            </a:endParaRPr>
          </a:p>
        </p:txBody>
      </p:sp>
      <p:sp>
        <p:nvSpPr>
          <p:cNvPr id="43011" name="Text Box 6"/>
          <p:cNvSpPr txBox="1">
            <a:spLocks noChangeArrowheads="1"/>
          </p:cNvSpPr>
          <p:nvPr/>
        </p:nvSpPr>
        <p:spPr bwMode="auto">
          <a:xfrm>
            <a:off x="850900" y="2181225"/>
            <a:ext cx="2849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Pearson correlation matrix</a:t>
            </a:r>
          </a:p>
        </p:txBody>
      </p:sp>
      <p:sp>
        <p:nvSpPr>
          <p:cNvPr id="43012" name="Text Box 7"/>
          <p:cNvSpPr txBox="1">
            <a:spLocks noChangeArrowheads="1"/>
          </p:cNvSpPr>
          <p:nvPr/>
        </p:nvSpPr>
        <p:spPr bwMode="auto">
          <a:xfrm>
            <a:off x="6165850" y="2181225"/>
            <a:ext cx="1055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sym typeface="Arial" charset="0"/>
              </a:rPr>
              <a:t>P values</a:t>
            </a:r>
          </a:p>
        </p:txBody>
      </p:sp>
      <p:sp>
        <p:nvSpPr>
          <p:cNvPr id="43013" name="Text Box 9"/>
          <p:cNvSpPr txBox="1">
            <a:spLocks noChangeArrowheads="1"/>
          </p:cNvSpPr>
          <p:nvPr/>
        </p:nvSpPr>
        <p:spPr bwMode="auto">
          <a:xfrm>
            <a:off x="1346200" y="4378325"/>
            <a:ext cx="7027863"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srgbClr val="FF0000"/>
                </a:solidFill>
              </a:rPr>
              <a:t>Some variables are highly correlated while some are not ...</a:t>
            </a:r>
          </a:p>
          <a:p>
            <a:pPr eaLnBrk="1" hangingPunct="1"/>
            <a:r>
              <a:rPr lang="en-US" sz="1800" b="1">
                <a:solidFill>
                  <a:srgbClr val="FF0000"/>
                </a:solidFill>
              </a:rPr>
              <a:t> </a:t>
            </a:r>
          </a:p>
          <a:p>
            <a:pPr eaLnBrk="1" hangingPunct="1"/>
            <a:r>
              <a:rPr lang="en-US" sz="1800" b="1">
                <a:solidFill>
                  <a:srgbClr val="0070C0"/>
                </a:solidFill>
              </a:rPr>
              <a:t>One possible way: Principle Component Analysis (PCA) </a:t>
            </a:r>
          </a:p>
          <a:p>
            <a:pPr eaLnBrk="1" hangingPunct="1"/>
            <a:endParaRPr lang="en-US" sz="1800" b="1">
              <a:solidFill>
                <a:srgbClr val="0070C0"/>
              </a:solidFill>
            </a:endParaRPr>
          </a:p>
          <a:p>
            <a:pPr eaLnBrk="1" hangingPunct="1"/>
            <a:r>
              <a:rPr lang="en-US" sz="1800" b="1">
                <a:solidFill>
                  <a:srgbClr val="0070C0"/>
                </a:solidFill>
              </a:rPr>
              <a:t>PCA shows that the percentage of the total variance explained by first two principal components is over 99%. </a:t>
            </a:r>
          </a:p>
        </p:txBody>
      </p:sp>
      <p:graphicFrame>
        <p:nvGraphicFramePr>
          <p:cNvPr id="2" name="Table 1"/>
          <p:cNvGraphicFramePr>
            <a:graphicFrameLocks noGrp="1"/>
          </p:cNvGraphicFramePr>
          <p:nvPr/>
        </p:nvGraphicFramePr>
        <p:xfrm>
          <a:off x="323850" y="2546350"/>
          <a:ext cx="3898900" cy="1782999"/>
        </p:xfrm>
        <a:graphic>
          <a:graphicData uri="http://schemas.openxmlformats.org/drawingml/2006/table">
            <a:tbl>
              <a:tblPr/>
              <a:tblGrid>
                <a:gridCol w="474663"/>
                <a:gridCol w="474662"/>
                <a:gridCol w="474663"/>
                <a:gridCol w="476250"/>
                <a:gridCol w="573087"/>
                <a:gridCol w="474663"/>
                <a:gridCol w="476250"/>
                <a:gridCol w="474662"/>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-0.14</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0.35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graphicFrame>
        <p:nvGraphicFramePr>
          <p:cNvPr id="3" name="Table 2"/>
          <p:cNvGraphicFramePr>
            <a:graphicFrameLocks noGrp="1"/>
          </p:cNvGraphicFramePr>
          <p:nvPr/>
        </p:nvGraphicFramePr>
        <p:xfrm>
          <a:off x="4745038" y="2546350"/>
          <a:ext cx="3897312" cy="1782999"/>
        </p:xfrm>
        <a:graphic>
          <a:graphicData uri="http://schemas.openxmlformats.org/drawingml/2006/table">
            <a:tbl>
              <a:tblPr/>
              <a:tblGrid>
                <a:gridCol w="474662"/>
                <a:gridCol w="474663"/>
                <a:gridCol w="474662"/>
                <a:gridCol w="474663"/>
                <a:gridCol w="574675"/>
                <a:gridCol w="474662"/>
                <a:gridCol w="474663"/>
                <a:gridCol w="474662"/>
              </a:tblGrid>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0.28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0.61</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0.59</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0.95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0.50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0.43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0.06</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22845">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0.83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0.72</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0.65</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0.03</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0.78</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0.17</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100" b="0" i="0" u="none" strike="noStrike" cap="none" normalizeH="0" baseline="0">
                          <a:ln>
                            <a:noFill/>
                          </a:ln>
                          <a:solidFill>
                            <a:srgbClr val="000000"/>
                          </a:solidFill>
                          <a:effectLst/>
                          <a:latin typeface="Arial" charset="0"/>
                          <a:ea typeface="ＭＳ Ｐゴシック" charset="0"/>
                          <a:cs typeface="Arial" charset="0"/>
                        </a:rPr>
                        <a:t>1.00</a:t>
                      </a:r>
                      <a:endParaRPr kumimoji="0" lang="en-US" sz="11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23" marB="45712"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2693293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noChangeArrowheads="1"/>
          </p:cNvSpPr>
          <p:nvPr>
            <p:ph type="title"/>
          </p:nvPr>
        </p:nvSpPr>
        <p:spPr/>
        <p:txBody>
          <a:bodyPr/>
          <a:lstStyle/>
          <a:p>
            <a:pPr eaLnBrk="1" hangingPunct="1"/>
            <a:r>
              <a:rPr lang="en-US">
                <a:latin typeface="Arial" charset="0"/>
                <a:cs typeface="Arial" charset="0"/>
              </a:rPr>
              <a:t>variable selection</a:t>
            </a:r>
          </a:p>
        </p:txBody>
      </p:sp>
      <p:sp>
        <p:nvSpPr>
          <p:cNvPr id="44034" name="Content Placeholder 2"/>
          <p:cNvSpPr>
            <a:spLocks noGrp="1" noChangeArrowheads="1"/>
          </p:cNvSpPr>
          <p:nvPr>
            <p:ph sz="half" idx="1"/>
          </p:nvPr>
        </p:nvSpPr>
        <p:spPr>
          <a:xfrm>
            <a:off x="457200" y="1600200"/>
            <a:ext cx="8229600" cy="822325"/>
          </a:xfrm>
        </p:spPr>
        <p:txBody>
          <a:bodyPr/>
          <a:lstStyle/>
          <a:p>
            <a:pPr marL="0" indent="0" eaLnBrk="1" hangingPunct="1">
              <a:buFontTx/>
              <a:buNone/>
            </a:pPr>
            <a:r>
              <a:rPr lang="en-US">
                <a:latin typeface="Arial" charset="0"/>
                <a:cs typeface="Arial" charset="0"/>
              </a:rPr>
              <a:t>8 biological markers in </a:t>
            </a:r>
            <a:r>
              <a:rPr lang="en-US">
                <a:latin typeface="Arial" charset="0"/>
                <a:cs typeface="Arial" charset="0"/>
                <a:sym typeface="Arial" charset="0"/>
              </a:rPr>
              <a:t>plasma</a:t>
            </a:r>
            <a:r>
              <a:rPr lang="en-US">
                <a:latin typeface="Arial" charset="0"/>
                <a:cs typeface="Arial" charset="0"/>
              </a:rPr>
              <a:t> (continuous)</a:t>
            </a:r>
            <a:endParaRPr lang="en-US" sz="1800">
              <a:latin typeface="Arial" charset="0"/>
              <a:cs typeface="Arial" charset="0"/>
            </a:endParaRPr>
          </a:p>
        </p:txBody>
      </p:sp>
      <p:sp>
        <p:nvSpPr>
          <p:cNvPr id="44035" name="Text Box 9"/>
          <p:cNvSpPr txBox="1">
            <a:spLocks noChangeArrowheads="1"/>
          </p:cNvSpPr>
          <p:nvPr/>
        </p:nvSpPr>
        <p:spPr bwMode="auto">
          <a:xfrm>
            <a:off x="457200" y="3573463"/>
            <a:ext cx="8374063" cy="304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ltLang="zh-CN" b="1">
                <a:ea typeface="宋体" charset="0"/>
                <a:cs typeface="宋体" charset="0"/>
              </a:rPr>
              <a:t>We find the variable </a:t>
            </a:r>
            <a:r>
              <a:rPr lang="en-US" b="1">
                <a:solidFill>
                  <a:srgbClr val="FF0000"/>
                </a:solidFill>
              </a:rPr>
              <a:t>vECadherinP</a:t>
            </a:r>
            <a:r>
              <a:rPr lang="en-US" b="1"/>
              <a:t> is highly correlated with the first Principle Component score (</a:t>
            </a:r>
            <a:r>
              <a:rPr lang="en-US" b="1">
                <a:solidFill>
                  <a:srgbClr val="FF0000"/>
                </a:solidFill>
              </a:rPr>
              <a:t>Pearson corr. = 1.000, p-value=5.84E-36</a:t>
            </a:r>
            <a:r>
              <a:rPr lang="en-US" b="1"/>
              <a:t>); the variable </a:t>
            </a:r>
            <a:r>
              <a:rPr lang="en-US" b="1">
                <a:solidFill>
                  <a:srgbClr val="FF0000"/>
                </a:solidFill>
              </a:rPr>
              <a:t>mMP3P</a:t>
            </a:r>
            <a:r>
              <a:rPr lang="en-US" b="1"/>
              <a:t> is highly correlated with the second Principle Component score (</a:t>
            </a:r>
            <a:r>
              <a:rPr lang="en-US" b="1">
                <a:solidFill>
                  <a:srgbClr val="FF0000"/>
                </a:solidFill>
              </a:rPr>
              <a:t>Pearson corr. = 0.758, p-value=5.35E-23</a:t>
            </a:r>
            <a:r>
              <a:rPr lang="en-US" b="1"/>
              <a:t>)</a:t>
            </a:r>
          </a:p>
          <a:p>
            <a:pPr eaLnBrk="1" hangingPunct="1"/>
            <a:endParaRPr lang="en-US" b="1"/>
          </a:p>
          <a:p>
            <a:pPr eaLnBrk="1" hangingPunct="1"/>
            <a:r>
              <a:rPr lang="en-US" b="1"/>
              <a:t>Thus, we include both </a:t>
            </a:r>
            <a:r>
              <a:rPr lang="en-US" b="1">
                <a:solidFill>
                  <a:srgbClr val="FF0000"/>
                </a:solidFill>
              </a:rPr>
              <a:t>vECadherinP</a:t>
            </a:r>
            <a:r>
              <a:rPr lang="en-US" b="1"/>
              <a:t> and </a:t>
            </a:r>
            <a:r>
              <a:rPr lang="en-US" b="1">
                <a:solidFill>
                  <a:srgbClr val="FF0000"/>
                </a:solidFill>
              </a:rPr>
              <a:t>mMP3P </a:t>
            </a:r>
            <a:r>
              <a:rPr lang="en-US" b="1"/>
              <a:t>into the model</a:t>
            </a:r>
          </a:p>
        </p:txBody>
      </p:sp>
      <p:graphicFrame>
        <p:nvGraphicFramePr>
          <p:cNvPr id="3" name="Table 2"/>
          <p:cNvGraphicFramePr>
            <a:graphicFrameLocks noGrp="1"/>
          </p:cNvGraphicFramePr>
          <p:nvPr/>
        </p:nvGraphicFramePr>
        <p:xfrm>
          <a:off x="439738" y="2408238"/>
          <a:ext cx="8229600" cy="806451"/>
        </p:xfrm>
        <a:graphic>
          <a:graphicData uri="http://schemas.openxmlformats.org/drawingml/2006/table">
            <a:tbl>
              <a:tblPr/>
              <a:tblGrid>
                <a:gridCol w="1225550"/>
                <a:gridCol w="854075"/>
                <a:gridCol w="852487"/>
                <a:gridCol w="852488"/>
                <a:gridCol w="854075"/>
                <a:gridCol w="1030287"/>
                <a:gridCol w="854075"/>
                <a:gridCol w="852488"/>
                <a:gridCol w="854075"/>
              </a:tblGrid>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Ang</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mMP7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tlMP1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vECadherin</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CXCL16</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eNA78</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vEGF</a:t>
                      </a: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-0.366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-0.034</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0.411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0.215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1.000</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-0.143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0.207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0.516</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268817">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PC score 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0.377</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0.999</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0.618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-0.088</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0.005</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0.712</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0.031</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charset="0"/>
                          <a:ea typeface="ＭＳ Ｐゴシック" charset="0"/>
                          <a:cs typeface="Arial" charset="0"/>
                        </a:rPr>
                        <a:t>0.073</a:t>
                      </a:r>
                      <a:endParaRPr kumimoji="0" lang="en-US" sz="1400" b="0" i="0" u="none" strike="noStrike" cap="none" normalizeH="0" baseline="0">
                        <a:ln>
                          <a:noFill/>
                        </a:ln>
                        <a:solidFill>
                          <a:srgbClr val="000000"/>
                        </a:solidFill>
                        <a:effectLst/>
                        <a:latin typeface="Calibri" charset="0"/>
                        <a:ea typeface="ＭＳ Ｐゴシック" charset="0"/>
                        <a:cs typeface="Arial" charset="0"/>
                      </a:endParaRPr>
                    </a:p>
                  </a:txBody>
                  <a:tcPr marL="9525" marR="9525" marT="9533" marB="45756"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bl>
          </a:graphicData>
        </a:graphic>
      </p:graphicFrame>
    </p:spTree>
    <p:extLst>
      <p:ext uri="{BB962C8B-B14F-4D97-AF65-F5344CB8AC3E}">
        <p14:creationId xmlns:p14="http://schemas.microsoft.com/office/powerpoint/2010/main" val="5412620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057" name="Title 1"/>
          <p:cNvSpPr>
            <a:spLocks noGrp="1" noChangeArrowheads="1"/>
          </p:cNvSpPr>
          <p:nvPr>
            <p:ph type="title"/>
          </p:nvPr>
        </p:nvSpPr>
        <p:spPr/>
        <p:txBody>
          <a:bodyPr>
            <a:normAutofit fontScale="90000"/>
          </a:bodyPr>
          <a:lstStyle/>
          <a:p>
            <a:pPr eaLnBrk="1" hangingPunct="1"/>
            <a:r>
              <a:rPr lang="en-US" sz="3600">
                <a:latin typeface="Arial" charset="0"/>
                <a:cs typeface="Arial" charset="0"/>
              </a:rPr>
              <a:t>Multivariate Varying Coefficient Model for Shape Data</a:t>
            </a:r>
            <a:r>
              <a:rPr lang="en-US">
                <a:latin typeface="Arial" charset="0"/>
                <a:cs typeface="Arial" charset="0"/>
              </a:rPr>
              <a:t> </a:t>
            </a:r>
          </a:p>
        </p:txBody>
      </p:sp>
      <p:graphicFrame>
        <p:nvGraphicFramePr>
          <p:cNvPr id="45058" name="Content Placeholder 4">
            <a:hlinkClick r:id="" action="ppaction://ole?verb=1"/>
          </p:cNvPr>
          <p:cNvGraphicFramePr>
            <a:graphicFrameLocks noGrp="1" noChangeAspect="1"/>
          </p:cNvGraphicFramePr>
          <p:nvPr>
            <p:ph sz="half" idx="1"/>
          </p:nvPr>
        </p:nvGraphicFramePr>
        <p:xfrm>
          <a:off x="998538" y="2376488"/>
          <a:ext cx="7146925" cy="985837"/>
        </p:xfrm>
        <a:graphic>
          <a:graphicData uri="http://schemas.openxmlformats.org/presentationml/2006/ole">
            <mc:AlternateContent xmlns:mc="http://schemas.openxmlformats.org/markup-compatibility/2006">
              <mc:Choice xmlns:v="urn:schemas-microsoft-com:vml" Requires="v">
                <p:oleObj spid="_x0000_s37894" name="Equation" r:id="rId3" imgW="3314700" imgH="457200" progId="Equation.3">
                  <p:embed/>
                </p:oleObj>
              </mc:Choice>
              <mc:Fallback>
                <p:oleObj name="Equation" r:id="rId3" imgW="3314700" imgH="457200" progId="Equation.3">
                  <p:embed/>
                  <p:pic>
                    <p:nvPicPr>
                      <p:cNvPr id="0" name=""/>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8538" y="2376488"/>
                        <a:ext cx="7146925" cy="985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pic>
        <p:nvPicPr>
          <p:cNvPr id="45059" name="Content Placeholder 13"/>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539750" y="3643313"/>
            <a:ext cx="8064500" cy="2919412"/>
          </a:xfrm>
        </p:spPr>
      </p:pic>
    </p:spTree>
    <p:extLst>
      <p:ext uri="{BB962C8B-B14F-4D97-AF65-F5344CB8AC3E}">
        <p14:creationId xmlns:p14="http://schemas.microsoft.com/office/powerpoint/2010/main" val="24111057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noChangeArrowheads="1"/>
          </p:cNvSpPr>
          <p:nvPr>
            <p:ph type="title"/>
          </p:nvPr>
        </p:nvSpPr>
        <p:spPr/>
        <p:txBody>
          <a:bodyPr/>
          <a:lstStyle/>
          <a:p>
            <a:pPr eaLnBrk="1" hangingPunct="1"/>
            <a:r>
              <a:rPr lang="en-US">
                <a:latin typeface="Arial" charset="0"/>
                <a:cs typeface="Arial" charset="0"/>
              </a:rPr>
              <a:t>Result</a:t>
            </a:r>
          </a:p>
        </p:txBody>
      </p:sp>
      <p:graphicFrame>
        <p:nvGraphicFramePr>
          <p:cNvPr id="6" name="Table 5"/>
          <p:cNvGraphicFramePr>
            <a:graphicFrameLocks noGrp="1"/>
          </p:cNvGraphicFramePr>
          <p:nvPr/>
        </p:nvGraphicFramePr>
        <p:xfrm>
          <a:off x="546100" y="1631950"/>
          <a:ext cx="8053388" cy="4286253"/>
        </p:xfrm>
        <a:graphic>
          <a:graphicData uri="http://schemas.openxmlformats.org/drawingml/2006/table">
            <a:tbl>
              <a:tblPr/>
              <a:tblGrid>
                <a:gridCol w="3819525"/>
                <a:gridCol w="2005013"/>
                <a:gridCol w="2228850"/>
              </a:tblGrid>
              <a:tr h="45878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Covariate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Global p-value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FFFF"/>
                          </a:solidFill>
                          <a:effectLst/>
                          <a:latin typeface="Arial" charset="0"/>
                          <a:ea typeface="ＭＳ Ｐゴシック" charset="0"/>
                          <a:cs typeface="Arial" charset="0"/>
                        </a:rPr>
                        <a:t>Clustering p-value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4762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Age</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0.133</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0.092</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783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charset="0"/>
                          <a:ea typeface="ＭＳ Ｐゴシック" charset="0"/>
                          <a:cs typeface="Arial" charset="0"/>
                        </a:rPr>
                        <a:t>Sex</a:t>
                      </a: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0.031</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0.024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47783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facial Worst Pain Rate</a:t>
                      </a:r>
                      <a:r>
                        <a:rPr kumimoji="0" lang="en-US" sz="1800" b="1" i="0" u="none" strike="noStrike" cap="none" normalizeH="0" baseline="0">
                          <a:ln>
                            <a:noFill/>
                          </a:ln>
                          <a:solidFill>
                            <a:schemeClr val="tx1"/>
                          </a:solidFill>
                          <a:effectLst/>
                          <a:latin typeface="Arial" charset="0"/>
                          <a:ea typeface="ＭＳ Ｐゴシック" charset="0"/>
                          <a:cs typeface="Arial" charset="0"/>
                        </a:rPr>
                        <a:t> </a:t>
                      </a:r>
                      <a:endParaRPr kumimoji="0" lang="en-US" sz="1800" b="1" i="0" u="none" strike="noStrike" cap="none" normalizeH="0" baseline="0">
                        <a:ln>
                          <a:noFill/>
                        </a:ln>
                        <a:solidFill>
                          <a:srgbClr val="FF0000"/>
                        </a:solidFill>
                        <a:effectLst/>
                        <a:latin typeface="Arial" charset="0"/>
                        <a:ea typeface="ＭＳ Ｐゴシック" charset="0"/>
                        <a:cs typeface="Arial" charset="0"/>
                        <a:sym typeface="+mn-ea"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0.031</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0.084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47625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begin Pain Years</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0.040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Calibri" charset="0"/>
                          <a:ea typeface="ＭＳ Ｐゴシック" charset="0"/>
                          <a:cs typeface="Calibri" charset="0"/>
                        </a:rPr>
                        <a:t>0.054</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SA</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0.027</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0.050</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mMP3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0.107</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Calibri" charset="0"/>
                          <a:ea typeface="ＭＳ Ｐゴシック" charset="0"/>
                          <a:cs typeface="Calibri" charset="0"/>
                        </a:rPr>
                        <a:t>0.068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F3FC"/>
                    </a:solidFill>
                  </a:tcPr>
                </a:tc>
              </a:tr>
              <a:tr h="6397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Arial" charset="0"/>
                          <a:ea typeface="ＭＳ Ｐゴシック" charset="0"/>
                          <a:cs typeface="Arial" charset="0"/>
                        </a:rPr>
                        <a:t>vECadherin P</a:t>
                      </a:r>
                      <a:endParaRPr kumimoji="0" lang="en-US" sz="1800" b="1" i="0" u="none" strike="noStrike" cap="none" normalizeH="0" baseline="0">
                        <a:ln>
                          <a:noFill/>
                        </a:ln>
                        <a:solidFill>
                          <a:srgbClr val="000000"/>
                        </a:solidFill>
                        <a:effectLst/>
                        <a:latin typeface="Arial" charset="0"/>
                        <a:ea typeface="ＭＳ Ｐゴシック" charset="0"/>
                        <a:cs typeface="Arial" charset="0"/>
                      </a:endParaRPr>
                    </a:p>
                  </a:txBody>
                  <a:tcPr marL="91436" marR="91436" marT="45723" marB="4572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0.001</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Calibri" charset="0"/>
                          <a:ea typeface="ＭＳ Ｐゴシック" charset="0"/>
                          <a:cs typeface="Calibri" charset="0"/>
                        </a:rPr>
                        <a:t>0.018</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7E5F9"/>
                    </a:solidFill>
                  </a:tcPr>
                </a:tc>
              </a:tr>
            </a:tbl>
          </a:graphicData>
        </a:graphic>
      </p:graphicFrame>
    </p:spTree>
    <p:extLst>
      <p:ext uri="{BB962C8B-B14F-4D97-AF65-F5344CB8AC3E}">
        <p14:creationId xmlns:p14="http://schemas.microsoft.com/office/powerpoint/2010/main" val="18941967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noChangeArrowheads="1"/>
          </p:cNvSpPr>
          <p:nvPr>
            <p:ph type="title"/>
          </p:nvPr>
        </p:nvSpPr>
        <p:spPr/>
        <p:txBody>
          <a:bodyPr/>
          <a:lstStyle/>
          <a:p>
            <a:pPr eaLnBrk="1" hangingPunct="1"/>
            <a:r>
              <a:rPr lang="en-US">
                <a:latin typeface="Arial" charset="0"/>
                <a:cs typeface="Arial" charset="0"/>
              </a:rPr>
              <a:t>Local P-values </a:t>
            </a:r>
            <a:r>
              <a:rPr lang="en-US">
                <a:latin typeface="Arial" charset="0"/>
                <a:ea typeface="宋体" charset="0"/>
                <a:cs typeface="宋体" charset="0"/>
              </a:rPr>
              <a:t>(</a:t>
            </a:r>
            <a:r>
              <a:rPr lang="en-US" altLang="zh-CN">
                <a:latin typeface="Arial" charset="0"/>
                <a:ea typeface="宋体" charset="0"/>
                <a:cs typeface="宋体" charset="0"/>
              </a:rPr>
              <a:t>Sex)</a:t>
            </a:r>
          </a:p>
        </p:txBody>
      </p:sp>
      <p:pic>
        <p:nvPicPr>
          <p:cNvPr id="47106" name="Content Placeholder 4"/>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1008063" y="1268413"/>
            <a:ext cx="7127875" cy="5346700"/>
          </a:xfrm>
        </p:spPr>
      </p:pic>
    </p:spTree>
    <p:extLst>
      <p:ext uri="{BB962C8B-B14F-4D97-AF65-F5344CB8AC3E}">
        <p14:creationId xmlns:p14="http://schemas.microsoft.com/office/powerpoint/2010/main" val="36896910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noChangeArrowheads="1"/>
          </p:cNvSpPr>
          <p:nvPr>
            <p:ph type="title"/>
          </p:nvPr>
        </p:nvSpPr>
        <p:spPr/>
        <p:txBody>
          <a:bodyPr>
            <a:normAutofit fontScale="90000"/>
          </a:bodyPr>
          <a:lstStyle/>
          <a:p>
            <a:pPr eaLnBrk="1" hangingPunct="1"/>
            <a:r>
              <a:rPr lang="en-US">
                <a:latin typeface="Arial" charset="0"/>
                <a:cs typeface="Arial" charset="0"/>
              </a:rPr>
              <a:t>Local P-values (facial Worst Pain Rate)</a:t>
            </a:r>
          </a:p>
        </p:txBody>
      </p:sp>
      <p:pic>
        <p:nvPicPr>
          <p:cNvPr id="48130" name="Content Placeholder 4"/>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008063" y="1417638"/>
            <a:ext cx="7127875" cy="5346700"/>
          </a:xfrm>
        </p:spPr>
      </p:pic>
    </p:spTree>
    <p:extLst>
      <p:ext uri="{BB962C8B-B14F-4D97-AF65-F5344CB8AC3E}">
        <p14:creationId xmlns:p14="http://schemas.microsoft.com/office/powerpoint/2010/main" val="20113594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noChangeArrowheads="1"/>
          </p:cNvSpPr>
          <p:nvPr>
            <p:ph type="title"/>
          </p:nvPr>
        </p:nvSpPr>
        <p:spPr/>
        <p:txBody>
          <a:bodyPr>
            <a:normAutofit fontScale="90000"/>
          </a:bodyPr>
          <a:lstStyle/>
          <a:p>
            <a:pPr eaLnBrk="1" hangingPunct="1"/>
            <a:r>
              <a:rPr lang="en-US">
                <a:latin typeface="Arial" charset="0"/>
                <a:cs typeface="Arial" charset="0"/>
              </a:rPr>
              <a:t>Local P-values (begin Pain Years)</a:t>
            </a:r>
          </a:p>
        </p:txBody>
      </p:sp>
      <p:pic>
        <p:nvPicPr>
          <p:cNvPr id="49154" name="Content Placeholder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50938" y="1628775"/>
            <a:ext cx="6842125" cy="5130800"/>
          </a:xfrm>
        </p:spPr>
      </p:pic>
    </p:spTree>
    <p:extLst>
      <p:ext uri="{BB962C8B-B14F-4D97-AF65-F5344CB8AC3E}">
        <p14:creationId xmlns:p14="http://schemas.microsoft.com/office/powerpoint/2010/main" val="34542144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p:cNvSpPr>
            <a:spLocks noGrp="1" noChangeArrowheads="1"/>
          </p:cNvSpPr>
          <p:nvPr>
            <p:ph type="title"/>
          </p:nvPr>
        </p:nvSpPr>
        <p:spPr/>
        <p:txBody>
          <a:bodyPr/>
          <a:lstStyle/>
          <a:p>
            <a:pPr eaLnBrk="1" hangingPunct="1"/>
            <a:r>
              <a:rPr lang="en-US">
                <a:latin typeface="Arial" charset="0"/>
                <a:cs typeface="Arial" charset="0"/>
              </a:rPr>
              <a:t>Local P-values (vECadherinSA)</a:t>
            </a:r>
          </a:p>
        </p:txBody>
      </p:sp>
      <p:pic>
        <p:nvPicPr>
          <p:cNvPr id="50178" name="Content Placeholder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008063" y="1268413"/>
            <a:ext cx="7127875" cy="5346700"/>
          </a:xfrm>
        </p:spPr>
      </p:pic>
    </p:spTree>
    <p:extLst>
      <p:ext uri="{BB962C8B-B14F-4D97-AF65-F5344CB8AC3E}">
        <p14:creationId xmlns:p14="http://schemas.microsoft.com/office/powerpoint/2010/main" val="344204079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noChangeArrowheads="1"/>
          </p:cNvSpPr>
          <p:nvPr>
            <p:ph type="title"/>
          </p:nvPr>
        </p:nvSpPr>
        <p:spPr/>
        <p:txBody>
          <a:bodyPr/>
          <a:lstStyle/>
          <a:p>
            <a:pPr eaLnBrk="1" hangingPunct="1"/>
            <a:r>
              <a:rPr lang="en-US">
                <a:latin typeface="Arial" charset="0"/>
                <a:cs typeface="Arial" charset="0"/>
              </a:rPr>
              <a:t>Local P-values (vECadherinP)</a:t>
            </a:r>
          </a:p>
        </p:txBody>
      </p:sp>
      <p:pic>
        <p:nvPicPr>
          <p:cNvPr id="51202" name="Content Placeholder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09663" y="1411288"/>
            <a:ext cx="6924675" cy="5192712"/>
          </a:xfrm>
        </p:spPr>
      </p:pic>
    </p:spTree>
    <p:extLst>
      <p:ext uri="{BB962C8B-B14F-4D97-AF65-F5344CB8AC3E}">
        <p14:creationId xmlns:p14="http://schemas.microsoft.com/office/powerpoint/2010/main" val="3189795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Heterogeneous data repository</a:t>
            </a:r>
            <a:endParaRPr lang="en-US" dirty="0"/>
          </a:p>
        </p:txBody>
      </p:sp>
      <p:sp>
        <p:nvSpPr>
          <p:cNvPr id="7" name="Slide Number Placeholder 6"/>
          <p:cNvSpPr>
            <a:spLocks noGrp="1"/>
          </p:cNvSpPr>
          <p:nvPr>
            <p:ph type="sldNum" sz="quarter" idx="12"/>
          </p:nvPr>
        </p:nvSpPr>
        <p:spPr/>
        <p:txBody>
          <a:bodyPr/>
          <a:lstStyle/>
          <a:p>
            <a:fld id="{999B6F14-05B4-C04B-957B-F9341DAC6486}" type="slidenum">
              <a:rPr lang="en-US" smtClean="0"/>
              <a:t>6</a:t>
            </a:fld>
            <a:endParaRPr lang="en-US"/>
          </a:p>
        </p:txBody>
      </p:sp>
      <p:pic>
        <p:nvPicPr>
          <p:cNvPr id="5" name="Picture 4" descr="serverArchitectur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24094"/>
            <a:ext cx="9144000" cy="4759739"/>
          </a:xfrm>
          <a:prstGeom prst="rect">
            <a:avLst/>
          </a:prstGeom>
        </p:spPr>
      </p:pic>
    </p:spTree>
    <p:extLst>
      <p:ext uri="{BB962C8B-B14F-4D97-AF65-F5344CB8AC3E}">
        <p14:creationId xmlns:p14="http://schemas.microsoft.com/office/powerpoint/2010/main" val="316410444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pic>
        <p:nvPicPr>
          <p:cNvPr id="5" name="Picture 4" descr="Figure 5.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292" y="0"/>
            <a:ext cx="8277508" cy="6858000"/>
          </a:xfrm>
          <a:prstGeom prst="rect">
            <a:avLst/>
          </a:prstGeom>
        </p:spPr>
      </p:pic>
    </p:spTree>
    <p:extLst>
      <p:ext uri="{BB962C8B-B14F-4D97-AF65-F5344CB8AC3E}">
        <p14:creationId xmlns:p14="http://schemas.microsoft.com/office/powerpoint/2010/main" val="89805626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Web app </a:t>
            </a:r>
            <a:r>
              <a:rPr lang="mr-IN" dirty="0" smtClean="0"/>
              <a:t>–</a:t>
            </a:r>
            <a:r>
              <a:rPr lang="en-US" dirty="0" smtClean="0"/>
              <a:t> Clément Mirabel</a:t>
            </a:r>
            <a:endParaRPr lang="en-US" dirty="0"/>
          </a:p>
        </p:txBody>
      </p:sp>
      <p:sp>
        <p:nvSpPr>
          <p:cNvPr id="10" name="Rectangle 9"/>
          <p:cNvSpPr/>
          <p:nvPr/>
        </p:nvSpPr>
        <p:spPr>
          <a:xfrm>
            <a:off x="647015" y="5510014"/>
            <a:ext cx="2810610" cy="369332"/>
          </a:xfrm>
          <a:prstGeom prst="rect">
            <a:avLst/>
          </a:prstGeom>
        </p:spPr>
        <p:txBody>
          <a:bodyPr wrap="none">
            <a:spAutoFit/>
          </a:bodyPr>
          <a:lstStyle/>
          <a:p>
            <a:r>
              <a:rPr lang="en-US" dirty="0" smtClean="0">
                <a:hlinkClick r:id="rId2"/>
              </a:rPr>
              <a:t>https://</a:t>
            </a:r>
            <a:r>
              <a:rPr lang="en-US" dirty="0" err="1" smtClean="0">
                <a:hlinkClick r:id="rId2"/>
              </a:rPr>
              <a:t>dsci.dent.umich.edu</a:t>
            </a:r>
            <a:endParaRPr lang="en-US" dirty="0"/>
          </a:p>
        </p:txBody>
      </p:sp>
      <p:sp>
        <p:nvSpPr>
          <p:cNvPr id="11" name="Rectangle 10"/>
          <p:cNvSpPr/>
          <p:nvPr/>
        </p:nvSpPr>
        <p:spPr>
          <a:xfrm>
            <a:off x="3860800" y="5510014"/>
            <a:ext cx="4572000" cy="646331"/>
          </a:xfrm>
          <a:prstGeom prst="rect">
            <a:avLst/>
          </a:prstGeom>
        </p:spPr>
        <p:txBody>
          <a:bodyPr>
            <a:spAutoFit/>
          </a:bodyPr>
          <a:lstStyle/>
          <a:p>
            <a:r>
              <a:rPr lang="en-US" dirty="0" smtClean="0"/>
              <a:t>https://</a:t>
            </a:r>
            <a:r>
              <a:rPr lang="en-US" dirty="0" err="1" smtClean="0"/>
              <a:t>www.slicer.org</a:t>
            </a:r>
            <a:r>
              <a:rPr lang="en-US" dirty="0" smtClean="0"/>
              <a:t>/wiki/Documentation/Nightly/Modules/</a:t>
            </a:r>
            <a:r>
              <a:rPr lang="en-US" dirty="0" err="1" smtClean="0"/>
              <a:t>DatabaseInteractor</a:t>
            </a:r>
            <a:endParaRPr lang="en-US" dirty="0"/>
          </a:p>
        </p:txBody>
      </p:sp>
      <p:pic>
        <p:nvPicPr>
          <p:cNvPr id="13" name="Picture 12"/>
          <p:cNvPicPr>
            <a:picLocks noChangeAspect="1"/>
          </p:cNvPicPr>
          <p:nvPr/>
        </p:nvPicPr>
        <p:blipFill>
          <a:blip r:embed="rId3"/>
          <a:stretch>
            <a:fillRect/>
          </a:stretch>
        </p:blipFill>
        <p:spPr>
          <a:xfrm>
            <a:off x="368300" y="1866900"/>
            <a:ext cx="8407400" cy="3124200"/>
          </a:xfrm>
          <a:prstGeom prst="rect">
            <a:avLst/>
          </a:prstGeom>
        </p:spPr>
      </p:pic>
    </p:spTree>
    <p:extLst>
      <p:ext uri="{BB962C8B-B14F-4D97-AF65-F5344CB8AC3E}">
        <p14:creationId xmlns:p14="http://schemas.microsoft.com/office/powerpoint/2010/main" val="246076683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SVA: Shape variation analyzer </a:t>
            </a:r>
            <a:r>
              <a:rPr lang="mr-IN" dirty="0" smtClean="0"/>
              <a:t>–</a:t>
            </a:r>
            <a:r>
              <a:rPr lang="en-US" dirty="0" smtClean="0"/>
              <a:t> </a:t>
            </a:r>
            <a:r>
              <a:rPr lang="en-US" dirty="0" err="1" smtClean="0"/>
              <a:t>Priscille</a:t>
            </a:r>
            <a:r>
              <a:rPr lang="en-US" dirty="0" smtClean="0"/>
              <a:t> de </a:t>
            </a:r>
            <a:r>
              <a:rPr lang="en-US" dirty="0" err="1" smtClean="0"/>
              <a:t>Dumast</a:t>
            </a:r>
            <a:endParaRPr lang="en-US" dirty="0"/>
          </a:p>
        </p:txBody>
      </p:sp>
      <p:sp>
        <p:nvSpPr>
          <p:cNvPr id="3" name="Content Placeholder 2"/>
          <p:cNvSpPr>
            <a:spLocks noGrp="1"/>
          </p:cNvSpPr>
          <p:nvPr>
            <p:ph sz="half" idx="1"/>
          </p:nvPr>
        </p:nvSpPr>
        <p:spPr/>
        <p:txBody>
          <a:bodyPr>
            <a:normAutofit fontScale="85000" lnSpcReduction="10000"/>
          </a:bodyPr>
          <a:lstStyle/>
          <a:p>
            <a:r>
              <a:rPr lang="en-US" dirty="0" smtClean="0"/>
              <a:t>Objective:</a:t>
            </a:r>
          </a:p>
          <a:p>
            <a:pPr lvl="1"/>
            <a:r>
              <a:rPr lang="en-US" dirty="0" smtClean="0"/>
              <a:t>Develop a non-invasive technique to provide information about shape changes in TMJ OA. </a:t>
            </a:r>
          </a:p>
          <a:p>
            <a:r>
              <a:rPr lang="en-US" dirty="0" smtClean="0"/>
              <a:t>Classify 3D models into 5 groups generated by consensus between two clinician experts.</a:t>
            </a:r>
          </a:p>
          <a:p>
            <a:r>
              <a:rPr lang="en-US" dirty="0" smtClean="0"/>
              <a:t>Challenges:</a:t>
            </a:r>
          </a:p>
          <a:p>
            <a:pPr lvl="1"/>
            <a:r>
              <a:rPr lang="en-US" dirty="0" smtClean="0"/>
              <a:t>Number of training samples</a:t>
            </a:r>
          </a:p>
          <a:p>
            <a:pPr lvl="1"/>
            <a:r>
              <a:rPr lang="en-US" dirty="0" smtClean="0"/>
              <a:t>Select appropriate geometric features from the 3D models</a:t>
            </a:r>
          </a:p>
        </p:txBody>
      </p:sp>
      <p:pic>
        <p:nvPicPr>
          <p:cNvPr id="5" name="Content Placeholder 4" descr="ITKSnapCondyles.png"/>
          <p:cNvPicPr>
            <a:picLocks noGrp="1" noChangeAspect="1"/>
          </p:cNvPicPr>
          <p:nvPr>
            <p:ph sz="half" idx="2"/>
          </p:nvPr>
        </p:nvPicPr>
        <p:blipFill>
          <a:blip r:embed="rId2">
            <a:extLst>
              <a:ext uri="{28A0092B-C50C-407E-A947-70E740481C1C}">
                <a14:useLocalDpi xmlns:a14="http://schemas.microsoft.com/office/drawing/2010/main" val="0"/>
              </a:ext>
            </a:extLst>
          </a:blip>
          <a:srcRect l="8151" r="8151"/>
          <a:stretch>
            <a:fillRect/>
          </a:stretch>
        </p:blipFill>
        <p:spPr/>
      </p:pic>
    </p:spTree>
    <p:extLst>
      <p:ext uri="{BB962C8B-B14F-4D97-AF65-F5344CB8AC3E}">
        <p14:creationId xmlns:p14="http://schemas.microsoft.com/office/powerpoint/2010/main" val="124005917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SPHARM-PDM</a:t>
            </a:r>
            <a:endParaRPr lang="en-US" dirty="0"/>
          </a:p>
        </p:txBody>
      </p:sp>
      <p:sp>
        <p:nvSpPr>
          <p:cNvPr id="8" name="Content Placeholder 7"/>
          <p:cNvSpPr>
            <a:spLocks noGrp="1"/>
          </p:cNvSpPr>
          <p:nvPr>
            <p:ph sz="half" idx="1"/>
          </p:nvPr>
        </p:nvSpPr>
        <p:spPr/>
        <p:txBody>
          <a:bodyPr/>
          <a:lstStyle/>
          <a:p>
            <a:r>
              <a:rPr lang="en-US" dirty="0" smtClean="0"/>
              <a:t>Can only represent objects of spherical topology</a:t>
            </a:r>
          </a:p>
          <a:p>
            <a:r>
              <a:rPr lang="en-US" dirty="0" smtClean="0"/>
              <a:t>Optimize an equal area mapping of 3D voxel mesh onto the sphere</a:t>
            </a:r>
            <a:endParaRPr lang="en-US" dirty="0"/>
          </a:p>
        </p:txBody>
      </p:sp>
      <p:pic>
        <p:nvPicPr>
          <p:cNvPr id="7" name="Picture 6"/>
          <p:cNvPicPr>
            <a:picLocks noChangeAspect="1"/>
          </p:cNvPicPr>
          <p:nvPr/>
        </p:nvPicPr>
        <p:blipFill>
          <a:blip r:embed="rId2"/>
          <a:stretch>
            <a:fillRect/>
          </a:stretch>
        </p:blipFill>
        <p:spPr>
          <a:xfrm>
            <a:off x="4246880" y="2717800"/>
            <a:ext cx="4673600" cy="1371600"/>
          </a:xfrm>
          <a:prstGeom prst="rect">
            <a:avLst/>
          </a:prstGeom>
        </p:spPr>
      </p:pic>
      <p:pic>
        <p:nvPicPr>
          <p:cNvPr id="10" name="Picture 9"/>
          <p:cNvPicPr>
            <a:picLocks noChangeAspect="1"/>
          </p:cNvPicPr>
          <p:nvPr/>
        </p:nvPicPr>
        <p:blipFill>
          <a:blip r:embed="rId3"/>
          <a:stretch>
            <a:fillRect/>
          </a:stretch>
        </p:blipFill>
        <p:spPr>
          <a:xfrm>
            <a:off x="883920" y="4561840"/>
            <a:ext cx="7416800" cy="1790700"/>
          </a:xfrm>
          <a:prstGeom prst="rect">
            <a:avLst/>
          </a:prstGeom>
        </p:spPr>
      </p:pic>
    </p:spTree>
    <p:extLst>
      <p:ext uri="{BB962C8B-B14F-4D97-AF65-F5344CB8AC3E}">
        <p14:creationId xmlns:p14="http://schemas.microsoft.com/office/powerpoint/2010/main" val="222547603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3159</TotalTime>
  <Words>5291</Words>
  <Application>Microsoft Macintosh PowerPoint</Application>
  <PresentationFormat>On-screen Show (4:3)</PresentationFormat>
  <Paragraphs>1890</Paragraphs>
  <Slides>60</Slides>
  <Notes>9</Notes>
  <HiddenSlides>8</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60</vt:i4>
      </vt:variant>
    </vt:vector>
  </HeadingPairs>
  <TitlesOfParts>
    <vt:vector size="63" baseType="lpstr">
      <vt:lpstr>Office Theme</vt:lpstr>
      <vt:lpstr>Equation</vt:lpstr>
      <vt:lpstr>Microsoft Equation</vt:lpstr>
      <vt:lpstr>A web-based system for data integration and statistical shape analysis in TMJ OA</vt:lpstr>
      <vt:lpstr>Introduction</vt:lpstr>
      <vt:lpstr>Introduction</vt:lpstr>
      <vt:lpstr>Materials</vt:lpstr>
      <vt:lpstr>Objectives</vt:lpstr>
      <vt:lpstr>Heterogeneous data repository</vt:lpstr>
      <vt:lpstr>Web app – Clément Mirabel</vt:lpstr>
      <vt:lpstr>SVA: Shape variation analyzer – Priscille de Dumast</vt:lpstr>
      <vt:lpstr>SPHARM-PDM</vt:lpstr>
      <vt:lpstr>SPHARM-PDM</vt:lpstr>
      <vt:lpstr>GROUPS</vt:lpstr>
      <vt:lpstr>GROUPS – Aligned surfaces</vt:lpstr>
      <vt:lpstr>SVA: Shape Variation Analyzer</vt:lpstr>
      <vt:lpstr>Deep learning classification</vt:lpstr>
      <vt:lpstr>PowerPoint Presentation</vt:lpstr>
      <vt:lpstr>Classification results</vt:lpstr>
      <vt:lpstr>Conclusion SVA</vt:lpstr>
      <vt:lpstr>Multivariate Functional Shape Data Analysis (MFSDA) – Chao Huang</vt:lpstr>
      <vt:lpstr>PowerPoint Presentation</vt:lpstr>
      <vt:lpstr>variable selection</vt:lpstr>
      <vt:lpstr>variable selection</vt:lpstr>
      <vt:lpstr>variable selection</vt:lpstr>
      <vt:lpstr>variable selection</vt:lpstr>
      <vt:lpstr>variable selection</vt:lpstr>
      <vt:lpstr>variable selection</vt:lpstr>
      <vt:lpstr>variable selection</vt:lpstr>
      <vt:lpstr>variable selection</vt:lpstr>
      <vt:lpstr>variable selection</vt:lpstr>
      <vt:lpstr>variable selection</vt:lpstr>
      <vt:lpstr>Multivariate Varying Coefficient Model for Shape Data </vt:lpstr>
      <vt:lpstr>Result</vt:lpstr>
      <vt:lpstr>Local P-values (Group)</vt:lpstr>
      <vt:lpstr>Local P-values (Age)</vt:lpstr>
      <vt:lpstr>Local P-values (Facial pain rate)</vt:lpstr>
      <vt:lpstr>Local P-values (vECadherinP)</vt:lpstr>
      <vt:lpstr>Analysis on Normal</vt:lpstr>
      <vt:lpstr>variable selection</vt:lpstr>
      <vt:lpstr>variable selection</vt:lpstr>
      <vt:lpstr>variable selection</vt:lpstr>
      <vt:lpstr>variable selection</vt:lpstr>
      <vt:lpstr>variable selection</vt:lpstr>
      <vt:lpstr>Multivariate Varying Coefficient Model for Shape Data </vt:lpstr>
      <vt:lpstr>Result</vt:lpstr>
      <vt:lpstr>Local P-values (last Month Distressed Headaches)</vt:lpstr>
      <vt:lpstr>Local P-values (vECadherin P)</vt:lpstr>
      <vt:lpstr>Analysis on OA</vt:lpstr>
      <vt:lpstr>variable selection</vt:lpstr>
      <vt:lpstr>variable selection</vt:lpstr>
      <vt:lpstr>variable selection</vt:lpstr>
      <vt:lpstr>variable selection</vt:lpstr>
      <vt:lpstr>variable selection</vt:lpstr>
      <vt:lpstr>variable selection</vt:lpstr>
      <vt:lpstr>Multivariate Varying Coefficient Model for Shape Data </vt:lpstr>
      <vt:lpstr>Result</vt:lpstr>
      <vt:lpstr>Local P-values (Sex)</vt:lpstr>
      <vt:lpstr>Local P-values (facial Worst Pain Rate)</vt:lpstr>
      <vt:lpstr>Local P-values (begin Pain Years)</vt:lpstr>
      <vt:lpstr>Local P-values (vECadherinSA)</vt:lpstr>
      <vt:lpstr>Local P-values (vECadherinP)</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dc:creator>
  <cp:lastModifiedBy>J</cp:lastModifiedBy>
  <cp:revision>71</cp:revision>
  <dcterms:created xsi:type="dcterms:W3CDTF">2017-08-16T12:59:06Z</dcterms:created>
  <dcterms:modified xsi:type="dcterms:W3CDTF">2017-09-15T20:00:39Z</dcterms:modified>
</cp:coreProperties>
</file>

<file path=docProps/thumbnail.jpeg>
</file>